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61" r:id="rId3"/>
    <p:sldId id="258" r:id="rId4"/>
    <p:sldId id="262" r:id="rId5"/>
    <p:sldId id="264" r:id="rId6"/>
    <p:sldId id="263" r:id="rId7"/>
    <p:sldId id="269" r:id="rId8"/>
    <p:sldId id="270" r:id="rId9"/>
    <p:sldId id="271" r:id="rId10"/>
    <p:sldId id="272" r:id="rId11"/>
    <p:sldId id="273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7" r:id="rId23"/>
    <p:sldId id="288" r:id="rId24"/>
    <p:sldId id="289" r:id="rId25"/>
    <p:sldId id="290" r:id="rId26"/>
    <p:sldId id="291" r:id="rId27"/>
    <p:sldId id="294" r:id="rId28"/>
    <p:sldId id="295" r:id="rId29"/>
    <p:sldId id="296" r:id="rId30"/>
    <p:sldId id="297" r:id="rId31"/>
    <p:sldId id="298" r:id="rId32"/>
    <p:sldId id="306" r:id="rId33"/>
    <p:sldId id="307" r:id="rId34"/>
    <p:sldId id="308" r:id="rId35"/>
    <p:sldId id="309" r:id="rId36"/>
    <p:sldId id="310" r:id="rId37"/>
    <p:sldId id="313" r:id="rId38"/>
    <p:sldId id="314" r:id="rId39"/>
    <p:sldId id="315" r:id="rId40"/>
    <p:sldId id="316" r:id="rId41"/>
    <p:sldId id="317" r:id="rId42"/>
    <p:sldId id="323" r:id="rId43"/>
    <p:sldId id="324" r:id="rId44"/>
    <p:sldId id="325" r:id="rId45"/>
    <p:sldId id="326" r:id="rId46"/>
    <p:sldId id="327" r:id="rId47"/>
    <p:sldId id="328" r:id="rId48"/>
    <p:sldId id="329" r:id="rId49"/>
    <p:sldId id="330" r:id="rId50"/>
    <p:sldId id="331" r:id="rId51"/>
    <p:sldId id="332" r:id="rId52"/>
  </p:sldIdLst>
  <p:sldSz cx="9144000" cy="6858000" type="screen4x3"/>
  <p:notesSz cx="6815138" cy="99425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redný štýl 2 - zvýrazneni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redný štýl 3 - zvýrazneni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redný štýl 1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D8F14-BBAB-4F82-82AF-608DAA794E3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1514" y="4722694"/>
            <a:ext cx="545211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3878D-31F0-461F-8D23-9C74419DE1E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10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11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12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13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14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16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17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18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19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20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21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22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23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24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25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26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27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28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29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30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31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32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33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34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35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36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37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38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39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40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41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42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43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44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45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46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47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48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49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50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51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6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7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8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878D-31F0-461F-8D23-9C74419DE1EA}" type="slidenum">
              <a:rPr lang="sk-SK" smtClean="0"/>
              <a:pPr/>
              <a:t>9</a:t>
            </a:fld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17FAB-22C3-438E-9F3A-29129FC690AA}" type="datetimeFigureOut">
              <a:rPr lang="sk-SK" smtClean="0"/>
              <a:pPr/>
              <a:t>10. 3. 2010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7721E-42BF-42F4-8A2C-65D5A1BC7BE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2214554"/>
            <a:ext cx="8072494" cy="1571636"/>
          </a:xfrm>
        </p:spPr>
        <p:txBody>
          <a:bodyPr>
            <a:noAutofit/>
          </a:bodyPr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Programové obdobie 2004 – 2006</a:t>
            </a:r>
            <a:b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4000504"/>
            <a:ext cx="7786742" cy="2214578"/>
          </a:xfrm>
        </p:spPr>
        <p:txBody>
          <a:bodyPr>
            <a:normAutofit/>
          </a:bodyPr>
          <a:lstStyle/>
          <a:p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Operačný program </a:t>
            </a:r>
            <a:b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Jednotný programový dokument NUTS II – Bratislava Cieľ 3</a:t>
            </a:r>
            <a:endParaRPr lang="sk-SK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4" descr="hlavicka power point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88913"/>
            <a:ext cx="87852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714355"/>
          <a:ext cx="8786873" cy="5579951"/>
        </p:xfrm>
        <a:graphic>
          <a:graphicData uri="http://schemas.openxmlformats.org/drawingml/2006/table">
            <a:tbl>
              <a:tblPr/>
              <a:tblGrid>
                <a:gridCol w="785817"/>
                <a:gridCol w="5572164"/>
                <a:gridCol w="817965"/>
                <a:gridCol w="1610927"/>
              </a:tblGrid>
              <a:tr h="28575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5719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občanov so ZP zúčastnených na aktivitách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1 694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vytvorených PM v CHD a na CHP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vytvorených PM </a:t>
                      </a:r>
                      <a:r>
                        <a:rPr lang="sk-SK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samozamestnaním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občanov so ZP, ktorým bol pridelený pracovný asistent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4701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zamestnávateľov zapojených do aktivít 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571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latin typeface="Times New Roman"/>
                        </a:rPr>
                        <a:t>Počet PM v CHD a CHP, ktoré boli zrušené pred ukončením DD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7620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latin typeface="Times New Roman"/>
                        </a:rPr>
                        <a:t>Počet PM vytvorených samozamestnaním, ktoré boli zrušené pred ukončením DD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6114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latin typeface="Times New Roman"/>
                        </a:rPr>
                        <a:t>% podiel osôb so ZP, ktoré ostávajú umiestnené na TP v období do 6. mesiaca od ukončenia DD na vytvorenie PM v CHD a CHP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35,4 % z vytvorených PM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64131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latin typeface="Times New Roman"/>
                        </a:rPr>
                        <a:t>% podiel osôb so ZP, ktoré ostávajú umiestnené na TP v období po 12. mesiacov od ukončenia DD na vytvorenie PM v CHD a CHP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3,1 % z vytvorených PM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64131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latin typeface="Times New Roman"/>
                        </a:rPr>
                        <a:t>% podiel podporovaných samozamestnávateľov so ZP, ktorí ostávajú umiestnení na TP v období do 6. mesiaca od ukončenia DD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45,6 % z vytvorených PM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3174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podporovaných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samozamestnávateľov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 so ZP, ktorí ostávajú umiestnení na TP v období po 12. mesiacoch od ukončenia DD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61,5 % z vytvorených PM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osôb so ZP zúčastnených na aktivitách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150 %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vytvorených PM v CHD a CHP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119 %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vytvorených PM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samozamestnaním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113 %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osôb so ZP, ktorým bol pridelený pracovný asistent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129 %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zamestnávateľov zapojených do aktivít projektu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314 %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PM v CHD a v CHP, ktoré boli zrušené pred ukončením DD –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bolo zrušených 96 PM – t. j. o 95 PM viac ako sa predpokladalo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PM vytvorených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samozamestnaním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ktoré boli zrušené pred ukončením DD –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boli zrušené 1 PM – t. j. o 1 PM viac ako sa predpokladalo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osôb so ZP, ktoré ostávajú umiestnené na TP v období do 6. mesiaca od ukončenia DD na vytvorenie PM na CHP a v CHD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35,4 % z vytvorených PM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osôb so ZP, ktoré ostávajú umiestnené na TP v období po 12. mesiacoch od ukončenia DD na vytvorenie PM na CHP a v CHD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3,1 % z vytvorených PM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podporovaných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samozamestnávateľov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so ZP, ktorí ostávajú umiestnení na TP v období do 6. mesiaca od ukončenia DD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45,6 % z vytvorených PM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podporovaných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samozamestnávateľov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so ZP, ktorí ostávajú umiestnení na TP v období po 12. mesiacoch od ukončenia DD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61,5 %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z vytvorených PM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III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Vzdelávanie a príprava nezamestnaných pre trh práce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13110100003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2. 2004 – 30. 04. 2006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900" i="1" dirty="0" smtClean="0"/>
              <a:t>prispieť k rastu zamestnanosti založenej na kvalifikovanej a flexibilnej pracovnej sile  a uľahčiť vstup a návrat </a:t>
            </a:r>
            <a:r>
              <a:rPr lang="sk-SK" sz="2900" i="1" dirty="0" err="1" smtClean="0"/>
              <a:t>UoZ</a:t>
            </a:r>
            <a:r>
              <a:rPr lang="sk-SK" sz="2900" i="1" dirty="0" smtClean="0"/>
              <a:t> na TP prostredníctvom programov vzdelávania a prípravy pre trh práce (ďalej len „</a:t>
            </a:r>
            <a:r>
              <a:rPr lang="sk-SK" sz="2900" i="1" dirty="0" err="1" smtClean="0"/>
              <a:t>VzPrTP</a:t>
            </a:r>
            <a:r>
              <a:rPr lang="sk-SK" sz="2900" i="1" dirty="0" smtClean="0"/>
              <a:t>“) zodpovedajúcich požiadavkám PM a individuálnym potrebám </a:t>
            </a:r>
            <a:r>
              <a:rPr lang="sk-SK" sz="2900" i="1" dirty="0" err="1" smtClean="0"/>
              <a:t>UoZ</a:t>
            </a:r>
            <a:endParaRPr lang="sk-SK" sz="29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71472" y="1928802"/>
            <a:ext cx="816107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k-S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8001056" cy="514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286412"/>
          </a:xfrm>
        </p:spPr>
        <p:txBody>
          <a:bodyPr>
            <a:noAutofit/>
          </a:bodyPr>
          <a:lstStyle/>
          <a:p>
            <a:endParaRPr lang="sk-SK" sz="1600" dirty="0" smtClean="0"/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       Z uvedeného prehľadu vyplýva, že všetky očakávané merateľné hodnoty, až na výnimku  percenta umiestnenia „jeden mesiac po ukončení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“ boli prekročené: </a:t>
            </a: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do NP bolo zaradených celkom 6 521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a vzdelávacie aktivity ukončilo 6 345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             čo predstavuje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97,3 %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z celkového počtu absolventov (6 345) bolo 4 319 žien  čo predstavuje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68,1 %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zo strany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bol najväčší záujem o 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zamerané na výpočtovú techniku (32,3 % z celkového počtu žiadostí), obchod a služby (15,9 %), účtovníctvo (14,7 %) a manažment a podnikanie (14,1 %). Pod úrovňou 10 % -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ného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záujmu bolo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zamerané na robotnícke profesie, techniku administratívy a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poradenského charakteru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na TP sa umiestnilo najviac absolventov kurzov  zameraných na manažment a podnikanie, t. j.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68,6 %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</a:t>
            </a:r>
            <a:r>
              <a:rPr lang="sk-SK" sz="40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IIIa</a:t>
            </a: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Vzdelávanie a príprava pre trh práce a zamestnanecká prax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13110100050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03. 2006 – 30. 06.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0" lvl="0" indent="0">
              <a:buNone/>
            </a:pPr>
            <a:r>
              <a:rPr lang="sk-SK" sz="2800" dirty="0" smtClean="0"/>
              <a:t>Prispieť k rastu zamestnanosti založenej na kvalifikovanej    a flexibilnej pracovnej sile  a uľahčiť vstup a návrat </a:t>
            </a:r>
            <a:r>
              <a:rPr lang="sk-SK" sz="2800" dirty="0" err="1" smtClean="0"/>
              <a:t>UoZ</a:t>
            </a:r>
            <a:r>
              <a:rPr lang="sk-SK" sz="2800" dirty="0" smtClean="0"/>
              <a:t> na TP prostredníctvom programov </a:t>
            </a:r>
            <a:r>
              <a:rPr lang="sk-SK" sz="2800" dirty="0" err="1" smtClean="0"/>
              <a:t>VzPrTP</a:t>
            </a:r>
            <a:r>
              <a:rPr lang="sk-SK" sz="2800" dirty="0" smtClean="0"/>
              <a:t> zodpovedajúcich požiadavkám PM a individuálnym potrebám </a:t>
            </a:r>
            <a:r>
              <a:rPr lang="sk-SK" sz="2800" dirty="0" err="1" smtClean="0"/>
              <a:t>UoZ</a:t>
            </a:r>
            <a:r>
              <a:rPr lang="sk-SK" sz="2800" dirty="0" smtClean="0"/>
              <a:t>.</a:t>
            </a:r>
          </a:p>
          <a:p>
            <a:pPr marL="0" lvl="0" indent="0">
              <a:buNone/>
            </a:pPr>
            <a:r>
              <a:rPr lang="sk-SK" sz="2800" dirty="0" smtClean="0"/>
              <a:t>Sústavné znižovanie podielu </a:t>
            </a:r>
            <a:r>
              <a:rPr lang="sk-SK" sz="2800" dirty="0" err="1" smtClean="0"/>
              <a:t>UoZ</a:t>
            </a:r>
            <a:r>
              <a:rPr lang="sk-SK" sz="2800" dirty="0" smtClean="0"/>
              <a:t> bez ukončeného základného a stredného odborného vzdelania na celkovom počte </a:t>
            </a:r>
            <a:r>
              <a:rPr lang="sk-SK" sz="2800" dirty="0" err="1" smtClean="0"/>
              <a:t>UoZ</a:t>
            </a:r>
            <a:r>
              <a:rPr lang="sk-SK" sz="2800" dirty="0" smtClean="0"/>
              <a:t>  a  získavanie odborných zručností </a:t>
            </a:r>
            <a:r>
              <a:rPr lang="sk-SK" sz="2800" dirty="0" err="1" smtClean="0"/>
              <a:t>UoZ</a:t>
            </a:r>
            <a:r>
              <a:rPr lang="sk-SK" sz="2800" dirty="0" smtClean="0"/>
              <a:t> formou zamestnaneckej praxe.</a:t>
            </a:r>
            <a:endParaRPr lang="sk-SK" sz="2800" i="1" dirty="0" smtClean="0"/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03652" y="3346606"/>
            <a:ext cx="8136696" cy="1296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I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zamestnávania nezamestnaných s dôrazom na dlhodobo nezamestnaných a znevýhodnené skupiny na trhu práce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13110100001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2. 2004 – 31. 12. 2008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928669"/>
            <a:ext cx="7572428" cy="5361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V rámci JPD boli hodnoty ukazovateľov v záväznej osnove týkajúcej sa zaradenia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ako aj úspešného ukončenia vzdelávacích aktivít prekročené o vyše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150 %.</a:t>
            </a:r>
          </a:p>
          <a:p>
            <a:pPr marL="0" indent="0">
              <a:buNone/>
            </a:pPr>
            <a:endParaRPr lang="sk-S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Podiel žien zaradených do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predstavuje 53,33%.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Podiel žien, ktoré ukončili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v sledovanom období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predstavuje 56,43%.</a:t>
            </a:r>
          </a:p>
          <a:p>
            <a:pPr marL="0" indent="0">
              <a:buNone/>
            </a:pPr>
            <a:endParaRPr lang="sk-S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Negatívne dôsledky, ktoré sú spôsobené dopadmi globálnej finančnej krízy výrazne ovplyvnili percento umiestnenia absolventov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VzPrTP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na trhu práce.</a:t>
            </a:r>
          </a:p>
          <a:p>
            <a:pPr marL="0" indent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V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Aktivácia nezamestnaných a nezamestnaných s nízkou motiváciou odkázaných na dávku v hmotnej núdzi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13110100004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2. 2004 – 31. 12. 2008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900" i="1" dirty="0" smtClean="0"/>
              <a:t>Poskytnúť pomoc a podporu tým obciam, právnickým, alebo fyzickým osobám podľa § 52 ods.5 zákona o službách zamestnanosti, ktoré organizovaním aktivačnej činnosti podporovali udržiavanie pracovných návykov </a:t>
            </a:r>
            <a:r>
              <a:rPr lang="sk-SK" sz="2900" i="1" dirty="0" err="1" smtClean="0"/>
              <a:t>UoZ</a:t>
            </a:r>
            <a:r>
              <a:rPr lang="sk-SK" sz="2900" i="1" dirty="0" smtClean="0"/>
              <a:t> ako prostriedok zvyšovania </a:t>
            </a:r>
            <a:r>
              <a:rPr lang="sk-SK" sz="2900" i="1" dirty="0" err="1" smtClean="0"/>
              <a:t>zamestnateľnosti</a:t>
            </a:r>
            <a:r>
              <a:rPr lang="sk-SK" sz="2900" i="1" dirty="0" smtClean="0"/>
              <a:t>, najmä znevýhodnených </a:t>
            </a:r>
            <a:r>
              <a:rPr lang="sk-SK" sz="2900" i="1" dirty="0" err="1" smtClean="0"/>
              <a:t>UoZ</a:t>
            </a:r>
            <a:r>
              <a:rPr lang="sk-SK" sz="2900" i="1" dirty="0" smtClean="0"/>
              <a:t> a osôb odkázaných na dávku v hmotnej núdzi.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1071546"/>
            <a:ext cx="8786842" cy="5026029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29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428596" y="2500306"/>
          <a:ext cx="8501123" cy="2071701"/>
        </p:xfrm>
        <a:graphic>
          <a:graphicData uri="http://schemas.openxmlformats.org/drawingml/2006/table">
            <a:tbl>
              <a:tblPr/>
              <a:tblGrid>
                <a:gridCol w="1210793"/>
                <a:gridCol w="1215055"/>
                <a:gridCol w="1215055"/>
                <a:gridCol w="1215055"/>
                <a:gridCol w="1215055"/>
                <a:gridCol w="1215055"/>
                <a:gridCol w="1215055"/>
              </a:tblGrid>
              <a:tr h="5228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Nástroj APTP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02602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Rok 2004 - 2008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52283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§52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108 890,76</a:t>
                      </a:r>
                      <a:endParaRPr lang="sk-SK" sz="18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201 091,85</a:t>
                      </a:r>
                      <a:endParaRPr lang="sk-SK" sz="18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206 610,50</a:t>
                      </a:r>
                      <a:endParaRPr lang="sk-SK" sz="18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122</a:t>
                      </a:r>
                      <a:r>
                        <a:rPr lang="sk-SK" sz="18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003,46</a:t>
                      </a:r>
                      <a:endParaRPr lang="sk-SK" sz="18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96</a:t>
                      </a:r>
                      <a:r>
                        <a:rPr lang="sk-SK" sz="18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687,55</a:t>
                      </a:r>
                      <a:endParaRPr lang="sk-SK" sz="18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8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735 284,09</a:t>
                      </a:r>
                      <a:endParaRPr lang="sk-SK" sz="18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357127" y="1571612"/>
          <a:ext cx="8786873" cy="4714908"/>
        </p:xfrm>
        <a:graphic>
          <a:graphicData uri="http://schemas.openxmlformats.org/drawingml/2006/table">
            <a:tbl>
              <a:tblPr/>
              <a:tblGrid>
                <a:gridCol w="878687"/>
                <a:gridCol w="5403810"/>
                <a:gridCol w="893449"/>
                <a:gridCol w="1610927"/>
              </a:tblGrid>
              <a:tr h="33255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762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Počet osôb, ktoré sa zúčastnili </a:t>
                      </a:r>
                      <a:r>
                        <a:rPr lang="sk-SK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sk-SK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na aktivačných programoch, organizovaných verejnými službami zamestnanosti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7 500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5 998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7707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Počet poskytnutých príspevkov v rámci opatrenia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2 000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862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188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latin typeface="Times New Roman"/>
                        </a:rPr>
                        <a:t>Percentuálna miera úspešnosti osôb aktivovaných verejnými službami zamestnanosti na trhu práce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10 %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14,94%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7622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latin typeface="Times New Roman"/>
                        </a:rPr>
                        <a:t>Počet  subjektov a organizácií, ktoré realizovali programy v rámci opatrenia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-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610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0909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latin typeface="Times New Roman"/>
                        </a:rPr>
                        <a:t>Rast  miery zamestnanosti osôb, ktoré sa zamestnali na základe  využitia programov v časových intervaloch  po skončení programu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-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2,26 % - k 31.12.2004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14,94 % - k 31.12.2008</a:t>
                      </a:r>
                    </a:p>
                  </a:txBody>
                  <a:tcPr marL="89535" marR="8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14300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0" u="none" strike="noStrike" dirty="0" smtClean="0">
                          <a:latin typeface="Times New Roman"/>
                        </a:rPr>
                        <a:t>Zníženie počtu poberateľov dávok v hmotnej núdzi 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-</a:t>
                      </a:r>
                      <a:endParaRPr lang="sk-SK" sz="16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k 31.12.2004...4 506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200" b="1" i="0" u="none" strike="noStrike" dirty="0" smtClean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k 31.12.2008...5 292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1600" dirty="0" smtClean="0"/>
              <a:t>-      pri počte osôb, ktoré sa zúčastnili na aktivačných programoch, organizovaných verejnými </a:t>
            </a:r>
          </a:p>
          <a:p>
            <a:pPr>
              <a:buNone/>
            </a:pPr>
            <a:r>
              <a:rPr lang="sk-SK" sz="1600" dirty="0" smtClean="0"/>
              <a:t>       službami zamestnanosti</a:t>
            </a:r>
            <a:r>
              <a:rPr lang="sk-SK" sz="1600" b="1" dirty="0" smtClean="0"/>
              <a:t> </a:t>
            </a:r>
            <a:r>
              <a:rPr lang="sk-SK" sz="1600" dirty="0" smtClean="0"/>
              <a:t>na</a:t>
            </a:r>
            <a:r>
              <a:rPr lang="sk-SK" sz="1600" b="1" dirty="0" smtClean="0"/>
              <a:t> 80 %</a:t>
            </a:r>
            <a:endParaRPr lang="sk-SK" sz="1600" dirty="0" smtClean="0"/>
          </a:p>
          <a:p>
            <a:pPr lvl="0"/>
            <a:r>
              <a:rPr lang="sk-SK" sz="1600" dirty="0" smtClean="0"/>
              <a:t>pri počte uzatvorených dohôd v rámci opatrenia</a:t>
            </a:r>
            <a:r>
              <a:rPr lang="sk-SK" sz="1600" b="1" dirty="0" smtClean="0"/>
              <a:t> </a:t>
            </a:r>
            <a:r>
              <a:rPr lang="sk-SK" sz="1600" dirty="0" smtClean="0"/>
              <a:t>na</a:t>
            </a:r>
            <a:r>
              <a:rPr lang="sk-SK" sz="1600" b="1" dirty="0" smtClean="0"/>
              <a:t> 43 %</a:t>
            </a:r>
            <a:endParaRPr lang="sk-SK" sz="1600" dirty="0" smtClean="0"/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/>
              <a:t>miera zamestnanosti osôb, ktoré sa zamestnali na základe  využitia programov v časových intervaloch             po skončení programu sa zvýšila z 2,26  % v roku 2004 na takmer </a:t>
            </a:r>
            <a:r>
              <a:rPr lang="sk-SK" sz="1600" b="1" dirty="0" smtClean="0"/>
              <a:t>15 % - </a:t>
            </a:r>
            <a:r>
              <a:rPr lang="sk-SK" sz="1600" dirty="0" smtClean="0"/>
              <a:t>k 31.12.2008</a:t>
            </a:r>
          </a:p>
          <a:p>
            <a:r>
              <a:rPr lang="sk-SK" sz="1600" dirty="0" smtClean="0"/>
              <a:t>počet poberateľov dávok v hmotnej núdzi od roku 2004 k 31.12.2008 sa zvýšil o </a:t>
            </a:r>
            <a:r>
              <a:rPr lang="sk-SK" sz="1600" b="1" dirty="0" smtClean="0"/>
              <a:t>786</a:t>
            </a:r>
            <a:r>
              <a:rPr lang="sk-SK" sz="1600" dirty="0" smtClean="0"/>
              <a:t> osôb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VIIA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Modernizácia služieb zamestnanosti podporou rozvoja nástrojov a foriem informačných a poradenských služieb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</a:t>
            </a:r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13110200003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8. 2005 – 31. 12. 2008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800" i="1" dirty="0" smtClean="0"/>
              <a:t>je skvalitniť a zefektívniť služby zamestnanosti v oblasti informačných a poradenských služieb so zámerom poskytovať klientom účinnú a cielenú  pomoc a poradenstvo.</a:t>
            </a: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>
              <a:buNone/>
              <a:defRPr/>
            </a:pPr>
            <a:endParaRPr lang="sk-SK" sz="2400" b="1" dirty="0" smtClean="0"/>
          </a:p>
          <a:p>
            <a:pPr marL="265113" indent="-265113">
              <a:buNone/>
              <a:defRPr/>
            </a:pPr>
            <a:endParaRPr lang="sk-SK" sz="2400" b="1" dirty="0" smtClean="0"/>
          </a:p>
          <a:p>
            <a:pPr marL="265113" indent="-265113">
              <a:buNone/>
              <a:defRPr/>
            </a:pPr>
            <a:endParaRPr lang="sk-SK" sz="2400" b="1" dirty="0" smtClean="0"/>
          </a:p>
          <a:p>
            <a:pPr marL="265113" indent="-265113">
              <a:buNone/>
              <a:defRPr/>
            </a:pPr>
            <a:endParaRPr lang="sk-SK" sz="2400" b="1" dirty="0" smtClean="0"/>
          </a:p>
          <a:p>
            <a:pPr marL="265113" indent="-265113">
              <a:buNone/>
              <a:defRPr/>
            </a:pPr>
            <a:endParaRPr lang="sk-SK" sz="2400" b="1" dirty="0" smtClean="0"/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graphicFrame>
        <p:nvGraphicFramePr>
          <p:cNvPr id="10" name="Tabuľka 9"/>
          <p:cNvGraphicFramePr>
            <a:graphicFrameLocks noGrp="1"/>
          </p:cNvGraphicFramePr>
          <p:nvPr/>
        </p:nvGraphicFramePr>
        <p:xfrm>
          <a:off x="785785" y="2214555"/>
          <a:ext cx="6786610" cy="1513206"/>
        </p:xfrm>
        <a:graphic>
          <a:graphicData uri="http://schemas.openxmlformats.org/drawingml/2006/table">
            <a:tbl>
              <a:tblPr/>
              <a:tblGrid>
                <a:gridCol w="1357322"/>
                <a:gridCol w="1357322"/>
                <a:gridCol w="1357322"/>
                <a:gridCol w="1357322"/>
                <a:gridCol w="1357322"/>
              </a:tblGrid>
              <a:tr h="3971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Čerpanie finančných prostriedkov </a:t>
                      </a:r>
                      <a:r>
                        <a:rPr lang="pl-PL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v €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728036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+mn-lt"/>
                        </a:rPr>
                        <a:t>Rok 2005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+mn-lt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+mn-lt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+mn-lt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2005 – 2008 (</a:t>
                      </a:r>
                      <a:r>
                        <a:rPr lang="sk-SK" sz="1600" b="1" i="0" u="none" strike="noStrike" dirty="0" err="1" smtClean="0">
                          <a:solidFill>
                            <a:srgbClr val="FFFFFF"/>
                          </a:solidFill>
                          <a:latin typeface="+mn-lt"/>
                        </a:rPr>
                        <a:t>kumulatív</a:t>
                      </a:r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)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latin typeface="+mn-lt"/>
                        </a:rPr>
                        <a:t>19 063,51</a:t>
                      </a:r>
                      <a:endParaRPr lang="sk-SK" sz="14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latin typeface="+mn-lt"/>
                        </a:rPr>
                        <a:t>346 160,24</a:t>
                      </a:r>
                      <a:endParaRPr lang="sk-SK" sz="14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latin typeface="+mn-lt"/>
                        </a:rPr>
                        <a:t>134 473,87</a:t>
                      </a:r>
                      <a:endParaRPr lang="sk-SK" sz="14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smtClean="0">
                          <a:latin typeface="+mn-lt"/>
                        </a:rPr>
                        <a:t>338 874,83</a:t>
                      </a:r>
                      <a:endParaRPr lang="sk-SK" sz="14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838 572,44</a:t>
                      </a:r>
                      <a:endParaRPr lang="sk-SK" sz="1600" b="0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900" i="1" dirty="0" smtClean="0"/>
              <a:t>je zvyšovanie zamestnanosti a predchádzanie dlhodobej nezamestnanosti prostredníctvom podpory vstupu alebo návratu do zamestnania </a:t>
            </a:r>
            <a:r>
              <a:rPr lang="sk-SK" sz="2900" i="1" dirty="0" err="1" smtClean="0"/>
              <a:t>UoZ</a:t>
            </a:r>
            <a:r>
              <a:rPr lang="sk-SK" sz="2900" i="1" dirty="0" smtClean="0"/>
              <a:t> s dôrazom na znevýhodnených </a:t>
            </a:r>
            <a:r>
              <a:rPr lang="sk-SK" sz="2900" i="1" dirty="0" err="1" smtClean="0"/>
              <a:t>UoZ</a:t>
            </a:r>
            <a:r>
              <a:rPr lang="sk-SK" sz="2900" i="1" dirty="0" smtClean="0"/>
              <a:t>, a to prostredníctvom nových nástrojov APTP založených na princípe </a:t>
            </a:r>
            <a:r>
              <a:rPr lang="sk-SK" sz="2900" i="1" dirty="0" err="1" smtClean="0"/>
              <a:t>nárokovosti</a:t>
            </a:r>
            <a:r>
              <a:rPr lang="sk-SK" sz="2900" i="1" dirty="0" smtClean="0"/>
              <a:t> a  na nových podmienkach poskytovania ustanovených v zákone o službách zamestnanosti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714355"/>
          <a:ext cx="8786873" cy="5239185"/>
        </p:xfrm>
        <a:graphic>
          <a:graphicData uri="http://schemas.openxmlformats.org/drawingml/2006/table">
            <a:tbl>
              <a:tblPr/>
              <a:tblGrid>
                <a:gridCol w="857255"/>
                <a:gridCol w="5425242"/>
                <a:gridCol w="893449"/>
                <a:gridCol w="1610927"/>
              </a:tblGrid>
              <a:tr h="28575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klientov, ktorým bolo poskytnuté preventívne poradenstvo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6 500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9 576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poskytnutých informačných a poradenských služieb uchádzačom o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zamEstnanie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25 000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72 813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vyškolených zamestnancov verejných a iných služieb zamestnanosti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novozriadených a 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dovybavených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pracovísk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endParaRPr lang="sk-SK" sz="1400" b="0" i="1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sumárny počet osôb, ktoré využili služby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zaMestnanosti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46 500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153 645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sumárny počet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uoz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zp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zaradených do dodávateľsky realizovanej aktivity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349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umiestnení účastníci projektu na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tp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 ukončení aktivít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15 – 20</a:t>
                      </a:r>
                      <a:endParaRPr lang="sk-SK" sz="1400" b="0" i="1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95 644  / 62,25 %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3194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vytvorených a zmodernizovaných pracovísk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sk-SK" sz="1400" b="0" i="1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sk-SK" sz="1400" b="0" i="1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31948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zvýšenie úrovne poskytovaných Služieb zamestnanosti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sk-SK" sz="1400" b="0" i="1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71,67 %</a:t>
                      </a:r>
                      <a:endParaRPr lang="sk-SK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13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miera umiestnenia sa </a:t>
                      </a:r>
                      <a:r>
                        <a:rPr lang="sk-SK" sz="1400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uoz</a:t>
                      </a:r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kt. bola poskytnutá pomoc v rámci projektu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15 – 20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kern="1200" cap="all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62,25 %</a:t>
                      </a:r>
                      <a:endParaRPr lang="sk-SK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funkčné zariadenia služieb zamestnanosti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cap="all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9</a:t>
                      </a:r>
                      <a:endParaRPr lang="sk-SK" sz="1400" b="1" i="1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cap="all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9</a:t>
                      </a:r>
                      <a:endParaRPr lang="sk-SK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/>
              <a:t>pri počte klientov, ktorým bolo poskytnuté preventívne poradenstvo na  </a:t>
            </a:r>
            <a:r>
              <a:rPr lang="sk-SK" sz="1600" b="1" dirty="0" smtClean="0"/>
              <a:t>147 %</a:t>
            </a:r>
            <a:endParaRPr lang="sk-SK" sz="1600" dirty="0" smtClean="0"/>
          </a:p>
          <a:p>
            <a:pPr lvl="0"/>
            <a:r>
              <a:rPr lang="sk-SK" sz="1600" dirty="0" smtClean="0"/>
              <a:t>pri počte poskytnutých informačných a poradenských služieb </a:t>
            </a:r>
            <a:r>
              <a:rPr lang="sk-SK" sz="1600" dirty="0" err="1" smtClean="0"/>
              <a:t>UoZ</a:t>
            </a:r>
            <a:r>
              <a:rPr lang="sk-SK" sz="1600" dirty="0" smtClean="0"/>
              <a:t> na  </a:t>
            </a:r>
            <a:r>
              <a:rPr lang="sk-SK" sz="1600" b="1" dirty="0" smtClean="0"/>
              <a:t>291 %</a:t>
            </a:r>
            <a:endParaRPr lang="sk-SK" sz="1600" dirty="0" smtClean="0"/>
          </a:p>
          <a:p>
            <a:pPr lvl="0"/>
            <a:r>
              <a:rPr lang="sk-SK" sz="1600" dirty="0" smtClean="0"/>
              <a:t>pri počte vyškolených zamestnancov verejných a iných služieb zamestnanosti na </a:t>
            </a:r>
            <a:r>
              <a:rPr lang="sk-SK" sz="1600" b="1" dirty="0" smtClean="0"/>
              <a:t>47 %</a:t>
            </a:r>
            <a:r>
              <a:rPr lang="sk-SK" sz="1600" dirty="0" smtClean="0"/>
              <a:t> - t. j. 15 osôb   (aktivita bola ukončená 8. 2. 2006)</a:t>
            </a:r>
          </a:p>
          <a:p>
            <a:pPr lvl="0"/>
            <a:r>
              <a:rPr lang="sk-SK" sz="1600" dirty="0" smtClean="0"/>
              <a:t>pri počte počet novozriadených a </a:t>
            </a:r>
            <a:r>
              <a:rPr lang="sk-SK" sz="1600" dirty="0" err="1" smtClean="0"/>
              <a:t>dovybavených</a:t>
            </a:r>
            <a:r>
              <a:rPr lang="sk-SK" sz="1600" dirty="0" smtClean="0"/>
              <a:t> pracovísk na </a:t>
            </a:r>
            <a:r>
              <a:rPr lang="sk-SK" sz="1600" b="1" dirty="0" smtClean="0"/>
              <a:t>100 %</a:t>
            </a:r>
            <a:endParaRPr lang="sk-SK" sz="1600" dirty="0" smtClean="0"/>
          </a:p>
          <a:p>
            <a:pPr lvl="0"/>
            <a:r>
              <a:rPr lang="sk-SK" sz="1600" dirty="0" smtClean="0"/>
              <a:t>pri sumárnom počte osôb, ktoré využili služby zamestnanosti na </a:t>
            </a:r>
            <a:r>
              <a:rPr lang="sk-SK" sz="1600" b="1" dirty="0" smtClean="0"/>
              <a:t>330 %</a:t>
            </a:r>
            <a:endParaRPr lang="sk-SK" sz="1600" dirty="0" smtClean="0"/>
          </a:p>
          <a:p>
            <a:pPr lvl="0"/>
            <a:r>
              <a:rPr lang="sk-SK" sz="1600" dirty="0" smtClean="0"/>
              <a:t>pri sumárnom počte </a:t>
            </a:r>
            <a:r>
              <a:rPr lang="sk-SK" sz="1600" dirty="0" err="1" smtClean="0"/>
              <a:t>UoZ</a:t>
            </a:r>
            <a:r>
              <a:rPr lang="sk-SK" sz="1600" dirty="0" smtClean="0"/>
              <a:t> so ZP zaradených do dodávateľsky realizovanej aktivity na </a:t>
            </a:r>
            <a:r>
              <a:rPr lang="sk-SK" sz="1600" b="1" dirty="0" smtClean="0"/>
              <a:t>99 % - </a:t>
            </a:r>
            <a:r>
              <a:rPr lang="sk-SK" sz="1600" dirty="0" smtClean="0"/>
              <a:t>t. j. 349 osôb (aktivita bola ukončená 31. 12. 2006)</a:t>
            </a: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/>
              <a:t>pri umiestnených účastníkoch projektu na TP po ukončení aktivít – spolu bolo na TP umiestnených </a:t>
            </a:r>
            <a:r>
              <a:rPr lang="sk-SK" sz="1600" b="1" cap="all" dirty="0" smtClean="0"/>
              <a:t>95 644 </a:t>
            </a:r>
            <a:r>
              <a:rPr lang="sk-SK" sz="1600" b="1" dirty="0" smtClean="0"/>
              <a:t>občanov na </a:t>
            </a:r>
            <a:r>
              <a:rPr lang="sk-SK" sz="1600" b="1" cap="all" dirty="0" smtClean="0"/>
              <a:t>62,25 %</a:t>
            </a:r>
            <a:endParaRPr lang="sk-SK" sz="1600" dirty="0" smtClean="0"/>
          </a:p>
          <a:p>
            <a:pPr lvl="0"/>
            <a:r>
              <a:rPr lang="sk-SK" sz="1600" dirty="0" smtClean="0"/>
              <a:t>pri počte vytvorených a zmodernizovaných pracovísk na </a:t>
            </a:r>
            <a:r>
              <a:rPr lang="sk-SK" sz="1600" b="1" dirty="0" smtClean="0"/>
              <a:t>100</a:t>
            </a:r>
            <a:r>
              <a:rPr lang="sk-SK" sz="1600" b="1" cap="all" dirty="0" smtClean="0"/>
              <a:t> %</a:t>
            </a:r>
            <a:endParaRPr lang="sk-SK" sz="1600" dirty="0" smtClean="0"/>
          </a:p>
          <a:p>
            <a:pPr lvl="0"/>
            <a:r>
              <a:rPr lang="sk-SK" sz="1600" dirty="0" smtClean="0"/>
              <a:t>pri zvýšení úrovne poskytovaných SZ - </a:t>
            </a:r>
            <a:r>
              <a:rPr lang="sk-SK" sz="1600" b="1" cap="all" dirty="0" smtClean="0"/>
              <a:t>71,67 %</a:t>
            </a:r>
            <a:endParaRPr lang="sk-SK" sz="1600" dirty="0" smtClean="0"/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/>
              <a:t>pri miere umiestnenia sa </a:t>
            </a:r>
            <a:r>
              <a:rPr lang="sk-SK" sz="1600" dirty="0" err="1" smtClean="0"/>
              <a:t>UoZ</a:t>
            </a:r>
            <a:r>
              <a:rPr lang="sk-SK" sz="1600" dirty="0" smtClean="0"/>
              <a:t>, ktorým bola poskytnutá pomoc v rámci projektu na </a:t>
            </a:r>
            <a:r>
              <a:rPr lang="sk-SK" sz="1600" b="1" dirty="0" smtClean="0"/>
              <a:t>62,25 %</a:t>
            </a:r>
            <a:endParaRPr lang="sk-SK" sz="1600" dirty="0" smtClean="0"/>
          </a:p>
          <a:p>
            <a:pPr lvl="0"/>
            <a:r>
              <a:rPr lang="sk-SK" sz="1600" dirty="0" smtClean="0"/>
              <a:t>pri</a:t>
            </a:r>
            <a:r>
              <a:rPr lang="sk-SK" sz="1600" b="1" dirty="0" smtClean="0"/>
              <a:t> </a:t>
            </a:r>
            <a:r>
              <a:rPr lang="sk-SK" sz="1600" dirty="0" smtClean="0"/>
              <a:t>funkčných zariadeniach SZ na </a:t>
            </a:r>
            <a:r>
              <a:rPr lang="sk-SK" sz="1600" b="1" dirty="0" smtClean="0"/>
              <a:t>100 % </a:t>
            </a:r>
            <a:endParaRPr lang="sk-SK" sz="1600" dirty="0"/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VII B – </a:t>
            </a:r>
          </a:p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Zefektívnenie, modernizácia a zvyšovanie rozsahu odborných poradenských služieb.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13110200004 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12. 2005 – 30.6. 2008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800" dirty="0" smtClean="0"/>
              <a:t>je modernizácia, zefektívnenie a rozšírenie poskytovania komplexného súboru kvalitných odborných poradenských služieb a kvality služieb zamestnanosti uchádzačom o zamestnanie v Bratislavskom kraji, s dôrazom na individuálny prístup, so zámerom zvýšiť ich aktivizáciu a zamestnateľnosť  a  uľahčiť ich uplatnenie sa na trhu práce.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954591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857224" y="1285862"/>
          <a:ext cx="7786744" cy="4632562"/>
        </p:xfrm>
        <a:graphic>
          <a:graphicData uri="http://schemas.openxmlformats.org/drawingml/2006/table">
            <a:tbl>
              <a:tblPr/>
              <a:tblGrid>
                <a:gridCol w="1946686"/>
                <a:gridCol w="1946686"/>
                <a:gridCol w="1946686"/>
                <a:gridCol w="1946686"/>
              </a:tblGrid>
              <a:tr h="30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Typ výdavku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Rozpočet 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Čerpanie FP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% vyčerpaných FP 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1. Personálne náklady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2. Zariadenie / Vybavenie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855 772,00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814 922,62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95,22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3. Náklady projektu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479 228,00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461 321,97 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96,26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4. Odpisy vlastného majetku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5. Podpora frekventantov (cieľových skupín)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12 730 000,00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11 239 342,85 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88,29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6. Ostatné náklady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285 000,00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>
                          <a:latin typeface="Times New Roman"/>
                          <a:ea typeface="Times New Roman"/>
                          <a:cs typeface="Times New Roman"/>
                        </a:rPr>
                        <a:t>191 243,93 </a:t>
                      </a:r>
                      <a:endParaRPr lang="sk-SK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67,10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7. Celkové oprávnené náklady projektu (1. - 6.)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14 350 000,00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12 706 831,37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88,54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214282" y="1428736"/>
          <a:ext cx="8358246" cy="4357717"/>
        </p:xfrm>
        <a:graphic>
          <a:graphicData uri="http://schemas.openxmlformats.org/drawingml/2006/table">
            <a:tbl>
              <a:tblPr/>
              <a:tblGrid>
                <a:gridCol w="835824"/>
                <a:gridCol w="5140211"/>
                <a:gridCol w="849866"/>
                <a:gridCol w="1532345"/>
              </a:tblGrid>
              <a:tr h="3205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3826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Odborné poradenské služby poskytnuté z toho: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9 580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10 004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6216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Individuálne akčné plány (interné projekty, externé projekty - APZ)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6 180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8 210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6216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Odborné poradenské služby poskytnuté v zariadeniach (KP,PIC – interné projekty, APZ- externé projekty)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850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771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3826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Iné odborné poradenské služby (externé projekty)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2 750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2 452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3826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Realizácia nadregionálnych projektov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5350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Umiestnenie účastníkov projektu na TP</a:t>
                      </a:r>
                      <a:endParaRPr lang="sk-SK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12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61,50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722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Funkčné zariadenia pre poskytovanie odborného poradenstva  (klub práce)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722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sk-SK" sz="1600" b="0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Skvalitnenie a rozšírenie materiálno-technického vybavenia OPS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071546"/>
            <a:ext cx="9286908" cy="5000660"/>
          </a:xfrm>
        </p:spPr>
        <p:txBody>
          <a:bodyPr>
            <a:noAutofit/>
          </a:bodyPr>
          <a:lstStyle/>
          <a:p>
            <a:pPr>
              <a:buNone/>
            </a:pPr>
            <a:endParaRPr lang="sk-SK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poskytnutých odborných poradenských služieb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104 %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individuálnych akčných plánoch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133 %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poskytnutých odborných poradenských služieb v zariadeniach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91 %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iných poskytnutých odborných poradenských služieb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89 %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realizovaných nadregionálnych projektoch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100 %</a:t>
            </a:r>
          </a:p>
          <a:p>
            <a:pPr lvl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umiestnených UoZ na TP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62 %</a:t>
            </a:r>
          </a:p>
          <a:p>
            <a:pPr lvl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 počte vytvorených funkčných zariadení pre poskytovanie odborného poradenstva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100 %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marL="0" fontAlgn="b"/>
            <a:r>
              <a:rPr lang="sk-SK" sz="1600" dirty="0" smtClean="0">
                <a:latin typeface="Arial" pitchFamily="34" charset="0"/>
                <a:cs typeface="Arial" pitchFamily="34" charset="0"/>
              </a:rPr>
              <a:t>pri skvalitnení a rozšírení materiálno-technického vybavenia OPS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100 %</a:t>
            </a:r>
          </a:p>
          <a:p>
            <a:pPr lvl="0"/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07154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VIII – </a:t>
            </a:r>
          </a:p>
          <a:p>
            <a:pPr algn="ctr">
              <a:buNone/>
            </a:pPr>
            <a:r>
              <a:rPr lang="sk-SK" sz="3600" i="1" dirty="0" smtClean="0"/>
              <a:t> </a:t>
            </a:r>
            <a:r>
              <a:rPr lang="sk-SK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Zvýšenie rozsahu a kvality poskytovania sprostredkovateľských služieb v Bratislavskom kraji </a:t>
            </a:r>
            <a:endParaRPr lang="sk-SK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</a:t>
            </a:r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13110200005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9. 2007 – 30. 06.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r>
              <a:rPr lang="sk-SK" sz="2800" i="1" dirty="0" smtClean="0"/>
              <a:t>je v Bratislavskom kraji skvalitniť a rozšíriť oblasti poskytovania sprostredkovateľských služieb pre  uchádzačov o zamestnanie a záujemcov o zamestnanie na posilňovanie ich  zručností a podporovanie  pracovnej mobility za účelom zvýšenia ich </a:t>
            </a:r>
            <a:r>
              <a:rPr lang="sk-SK" sz="2800" i="1" dirty="0" err="1" smtClean="0"/>
              <a:t>zamestnateľnosti</a:t>
            </a:r>
            <a:r>
              <a:rPr lang="sk-SK" sz="2800" i="1" dirty="0" smtClean="0"/>
              <a:t> a  opätovnej integrácie na trh práce.</a:t>
            </a: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400" b="1" dirty="0" smtClean="0"/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  <p:graphicFrame>
        <p:nvGraphicFramePr>
          <p:cNvPr id="10" name="Tabuľka 9"/>
          <p:cNvGraphicFramePr>
            <a:graphicFrameLocks noGrp="1"/>
          </p:cNvGraphicFramePr>
          <p:nvPr/>
        </p:nvGraphicFramePr>
        <p:xfrm>
          <a:off x="1214413" y="2928935"/>
          <a:ext cx="6572298" cy="1368504"/>
        </p:xfrm>
        <a:graphic>
          <a:graphicData uri="http://schemas.openxmlformats.org/drawingml/2006/table">
            <a:tbl>
              <a:tblPr/>
              <a:tblGrid>
                <a:gridCol w="1557498"/>
                <a:gridCol w="1557498"/>
                <a:gridCol w="1557498"/>
                <a:gridCol w="1899804"/>
              </a:tblGrid>
              <a:tr h="32269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Čerpanie finančných </a:t>
                      </a:r>
                      <a:r>
                        <a:rPr lang="pl-PL" sz="18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prostriedkov </a:t>
                      </a:r>
                      <a:r>
                        <a:rPr lang="pl-PL" sz="1800" b="1" i="0" u="none" strike="noStrike" smtClean="0">
                          <a:solidFill>
                            <a:schemeClr val="tx1"/>
                          </a:solidFill>
                          <a:latin typeface="Times New Roman"/>
                        </a:rPr>
                        <a:t>v €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65842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latin typeface="Times New Roman"/>
                        </a:rPr>
                        <a:t>2007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latin typeface="Times New Roman"/>
                        </a:rPr>
                        <a:t>2008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latin typeface="Times New Roman"/>
                        </a:rPr>
                        <a:t>2009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Rok </a:t>
                      </a:r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</a:p>
                    <a:p>
                      <a:pPr algn="ctr" fontAlgn="ctr"/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2007 – 2009 (</a:t>
                      </a:r>
                      <a:r>
                        <a:rPr lang="sk-SK" sz="1600" b="1" i="0" u="none" strike="noStrike" dirty="0" err="1" smtClean="0">
                          <a:solidFill>
                            <a:srgbClr val="FFFFFF"/>
                          </a:solidFill>
                          <a:latin typeface="Times New Roman"/>
                        </a:rPr>
                        <a:t>kumulatív</a:t>
                      </a:r>
                      <a:r>
                        <a:rPr lang="sk-SK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)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30476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68 047,69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511 708,23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10 115,16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593 542,08</a:t>
                      </a:r>
                      <a:endParaRPr lang="sk-SK" sz="1600" b="0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42846" y="2928934"/>
          <a:ext cx="8715433" cy="1510665"/>
        </p:xfrm>
        <a:graphic>
          <a:graphicData uri="http://schemas.openxmlformats.org/drawingml/2006/table">
            <a:tbl>
              <a:tblPr/>
              <a:tblGrid>
                <a:gridCol w="1241317"/>
                <a:gridCol w="1245686"/>
                <a:gridCol w="1245686"/>
                <a:gridCol w="1245686"/>
                <a:gridCol w="1245686"/>
                <a:gridCol w="1245686"/>
                <a:gridCol w="1245686"/>
              </a:tblGrid>
              <a:tr h="1714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Nástroj APTP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Rok 2004 - 2008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latin typeface="Times New Roman"/>
                        </a:rPr>
                        <a:t>§ 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95 250,46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324 927,42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842 910,73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1 191 729,60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1 170 366,33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3 625 184,55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latin typeface="Times New Roman"/>
                        </a:rPr>
                        <a:t>§ 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2 660,66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17 106,90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30 774,57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64 612,45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11 572,00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126 726,59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Spolu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97 911,12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342 034,33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873 685,31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1 256 342,05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1 181 938,33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3 751 911,14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714355"/>
          <a:ext cx="8786873" cy="4561339"/>
        </p:xfrm>
        <a:graphic>
          <a:graphicData uri="http://schemas.openxmlformats.org/drawingml/2006/table">
            <a:tbl>
              <a:tblPr/>
              <a:tblGrid>
                <a:gridCol w="857255"/>
                <a:gridCol w="5425242"/>
                <a:gridCol w="893449"/>
                <a:gridCol w="1610927"/>
              </a:tblGrid>
              <a:tr h="28575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počet vyškolených zamestnancov verejných a iných služieb zamestnanosti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počet UOZ, ktorým bola poskytnutá odborná terminologická príprava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počet UOZ, ktorým má byť poskytnutý príspevok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aktivita zrušenÁ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počet spravodajských jednotiek, ktoré budú zahrnuté v štatistickom zisťovaní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11 700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11 868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počet </a:t>
                      </a:r>
                      <a:r>
                        <a:rPr lang="sk-SK" sz="1400" cap="all" dirty="0" err="1">
                          <a:latin typeface="Times New Roman"/>
                          <a:ea typeface="Times New Roman"/>
                          <a:cs typeface="Times New Roman"/>
                        </a:rPr>
                        <a:t>UoZ</a:t>
                      </a: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, ktorí úspešne ukončili odbornú terminologickú prípravu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130  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3194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počet UOZ, ktorým bol poskytnutý príspevok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aktivita zrušenÁ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31948">
                <a:tc vMerge="1">
                  <a:txBody>
                    <a:bodyPr/>
                    <a:lstStyle/>
                    <a:p>
                      <a:pPr algn="ctr" fontAlgn="ctr"/>
                      <a:endParaRPr lang="sk-SK" sz="1300" b="1" i="1" u="none" strike="noStrike" dirty="0">
                        <a:latin typeface="Times New Roman"/>
                      </a:endParaRP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latin typeface="Times New Roman"/>
                          <a:ea typeface="Times New Roman"/>
                          <a:cs typeface="Times New Roman"/>
                        </a:rPr>
                        <a:t>počet zapojených spravodajských jednotiek v Štatistickom zisťovaní</a:t>
                      </a:r>
                      <a:endParaRPr lang="sk-SK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11 700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11 734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13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počet účastníkov aktivít projektu, ktorí sa zamestnali do 6 mesiacov od skončenia zapojenia do projektu</a:t>
                      </a:r>
                      <a:endParaRPr lang="sk-SK" sz="14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130</a:t>
                      </a:r>
                      <a:endParaRPr lang="sk-SK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zriadenie pilotných centier</a:t>
                      </a:r>
                      <a:endParaRPr lang="sk-SK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k-SK" sz="1400" cap="all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sk-SK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1600" i="1" dirty="0" smtClean="0"/>
              <a:t>počet vyškolených zamestnancov verejných a iných služieb zamestnanosti – 59 zamestnancov</a:t>
            </a:r>
            <a:endParaRPr lang="sk-SK" sz="1600" dirty="0" smtClean="0"/>
          </a:p>
          <a:p>
            <a:r>
              <a:rPr lang="sk-SK" sz="1600" i="1" dirty="0" smtClean="0"/>
              <a:t>počet </a:t>
            </a:r>
            <a:r>
              <a:rPr lang="sk-SK" sz="1600" i="1" dirty="0" err="1" smtClean="0"/>
              <a:t>UoZ</a:t>
            </a:r>
            <a:r>
              <a:rPr lang="sk-SK" sz="1600" i="1" dirty="0" smtClean="0"/>
              <a:t>, ktorým bola poskytnutá odborná terminologická príprava   130 %</a:t>
            </a:r>
            <a:endParaRPr lang="sk-SK" sz="1600" dirty="0" smtClean="0"/>
          </a:p>
          <a:p>
            <a:r>
              <a:rPr lang="sk-SK" sz="1600" i="1" dirty="0" smtClean="0"/>
              <a:t>počet spravodajských jednotiek, ktoré budú zahrnuté v štatistickom zisťovaní  101 %,</a:t>
            </a:r>
            <a:endParaRPr lang="sk-SK" sz="1600" dirty="0" smtClean="0"/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1600" i="1" dirty="0" smtClean="0"/>
              <a:t>počet </a:t>
            </a:r>
            <a:r>
              <a:rPr lang="sk-SK" sz="1600" i="1" dirty="0" err="1" smtClean="0"/>
              <a:t>UoZ</a:t>
            </a:r>
            <a:r>
              <a:rPr lang="sk-SK" sz="1600" i="1" dirty="0" smtClean="0"/>
              <a:t>, ktorí úspešne ukončili odbornú terminologickú prípravu  87 %</a:t>
            </a:r>
            <a:endParaRPr lang="sk-SK" sz="1600" dirty="0" smtClean="0"/>
          </a:p>
          <a:p>
            <a:r>
              <a:rPr lang="sk-SK" sz="1600" i="1" dirty="0" smtClean="0"/>
              <a:t>počet zapojených spravodajských jednotiek v štatistickom zisťovaní 100  %</a:t>
            </a:r>
            <a:endParaRPr lang="sk-SK" sz="1600" dirty="0" smtClean="0"/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i="1" dirty="0" smtClean="0"/>
              <a:t>zriadenie pilotných centier – 100%</a:t>
            </a:r>
            <a:endParaRPr lang="sk-SK" sz="1600" dirty="0"/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IX – </a:t>
            </a:r>
          </a:p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Absolventská prax.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13110100006 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7. 2004 – 30.6.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marL="265113" indent="-265113" algn="ctr">
              <a:buNone/>
              <a:defRPr/>
            </a:pPr>
            <a:endParaRPr lang="sk-SK" sz="2800" dirty="0" smtClean="0"/>
          </a:p>
          <a:p>
            <a:pPr marL="265113" indent="-265113" algn="ctr">
              <a:buNone/>
              <a:defRPr/>
            </a:pPr>
            <a:r>
              <a:rPr lang="sk-SK" sz="2800" dirty="0" smtClean="0"/>
              <a:t>je podpora vstupu absolventov škôl a mladých ľudí do 25 rokov veku do zamestnania s dôrazom na získanie pracovných skúseností a zručností v reálnom pracovnom prostredí prostredníctvom absolventskej praxe, zameranej na zvýšenie ich zamestnateľnosti.</a:t>
            </a:r>
          </a:p>
          <a:p>
            <a:pPr marL="265113" indent="-265113" algn="ctr">
              <a:buNone/>
              <a:defRPr/>
            </a:pPr>
            <a:endParaRPr lang="sk-SK" sz="2800" dirty="0" smtClean="0"/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954591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857224" y="1285862"/>
          <a:ext cx="7786744" cy="4632562"/>
        </p:xfrm>
        <a:graphic>
          <a:graphicData uri="http://schemas.openxmlformats.org/drawingml/2006/table">
            <a:tbl>
              <a:tblPr/>
              <a:tblGrid>
                <a:gridCol w="1946686"/>
                <a:gridCol w="1946686"/>
                <a:gridCol w="1946686"/>
                <a:gridCol w="1946686"/>
              </a:tblGrid>
              <a:tr h="30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Typ výdavku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Rozpočet 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Čerpanie FP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% vyčerpaných FP 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1. Personálne náklady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2. Zariadenie / Vybavenie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3. Náklady projektu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23 979,00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19 386,73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80,85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4. Odpisy vlastného majetku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5. Podpora frekventantov (cieľových skupín)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648 023,00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603 433,23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93,12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3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6. Ostatné náklady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9 817,00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6 900,67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70,30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600" b="1" i="1">
                          <a:latin typeface="Times New Roman"/>
                          <a:ea typeface="Times New Roman"/>
                          <a:cs typeface="Times New Roman"/>
                        </a:rPr>
                        <a:t>7. Celkové oprávnené náklady projektu (1. - 6.)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681 819,00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>
                          <a:latin typeface="Times New Roman"/>
                          <a:ea typeface="Times New Roman"/>
                          <a:cs typeface="Times New Roman"/>
                        </a:rPr>
                        <a:t>629 720, 63</a:t>
                      </a:r>
                      <a:endParaRPr lang="sk-SK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latin typeface="Times New Roman"/>
                          <a:ea typeface="Times New Roman"/>
                          <a:cs typeface="Times New Roman"/>
                        </a:rPr>
                        <a:t>92,36</a:t>
                      </a:r>
                      <a:endParaRPr lang="sk-SK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071546"/>
            <a:ext cx="9286908" cy="5000660"/>
          </a:xfrm>
        </p:spPr>
        <p:txBody>
          <a:bodyPr>
            <a:noAutofit/>
          </a:bodyPr>
          <a:lstStyle/>
          <a:p>
            <a:pPr>
              <a:buNone/>
            </a:pPr>
            <a:endParaRPr lang="sk-SK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osôb zúčastnených na absolventskej praxi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33 %</a:t>
            </a:r>
            <a:endParaRPr lang="sk-SK" sz="1600" dirty="0" smtClean="0">
              <a:latin typeface="Times New Roman"/>
              <a:ea typeface="Times New Roman"/>
              <a:cs typeface="Times New Roman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uchádzačov z radov absolventov škôl zúčastnených na absolventskej praxi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37 %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</a:t>
            </a:r>
            <a:r>
              <a:rPr lang="sk-SK" sz="1600" dirty="0" smtClean="0">
                <a:latin typeface="Times New Roman"/>
                <a:ea typeface="Times New Roman"/>
                <a:cs typeface="Times New Roman"/>
              </a:rPr>
              <a:t>uchádzačov o zamestnanie vo veku do 25 rokov okrem absolventov  škôl 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zúčastnených na absolventskej praxi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25 %</a:t>
            </a:r>
          </a:p>
          <a:p>
            <a:pPr lvl="0"/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umiestnených osôb do 3 mesiacov po ukončení absolventskej praxe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45 %</a:t>
            </a:r>
            <a:endParaRPr lang="sk-SK" sz="1600" dirty="0" smtClean="0">
              <a:latin typeface="Times New Roman"/>
              <a:ea typeface="Times New Roman"/>
              <a:cs typeface="Times New Roman"/>
            </a:endParaRPr>
          </a:p>
          <a:p>
            <a:pPr lvl="0">
              <a:buNone/>
            </a:pP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umiestnených cez  iné nástroje APTP v čase hodnotenia na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7 %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07154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214282" y="1428736"/>
          <a:ext cx="8358246" cy="3150532"/>
        </p:xfrm>
        <a:graphic>
          <a:graphicData uri="http://schemas.openxmlformats.org/drawingml/2006/table">
            <a:tbl>
              <a:tblPr/>
              <a:tblGrid>
                <a:gridCol w="835824"/>
                <a:gridCol w="5140211"/>
                <a:gridCol w="849866"/>
                <a:gridCol w="1532345"/>
              </a:tblGrid>
              <a:tr h="3205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382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latin typeface="Times New Roman"/>
                          <a:ea typeface="Times New Roman"/>
                          <a:cs typeface="Times New Roman"/>
                        </a:rPr>
                        <a:t>Počet </a:t>
                      </a:r>
                      <a:r>
                        <a:rPr lang="sk-SK" sz="1600" dirty="0" err="1">
                          <a:latin typeface="Times New Roman"/>
                          <a:ea typeface="Times New Roman"/>
                          <a:cs typeface="Times New Roman"/>
                        </a:rPr>
                        <a:t>UoZ</a:t>
                      </a:r>
                      <a:r>
                        <a:rPr lang="sk-SK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osôb </a:t>
                      </a:r>
                      <a:r>
                        <a:rPr lang="sk-SK" sz="1600" dirty="0">
                          <a:latin typeface="Times New Roman"/>
                          <a:ea typeface="Times New Roman"/>
                          <a:cs typeface="Times New Roman"/>
                        </a:rPr>
                        <a:t>zúčastnených na absolventskej praxi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5 980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1 980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6216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latin typeface="Times New Roman"/>
                          <a:ea typeface="Times New Roman"/>
                          <a:cs typeface="Times New Roman"/>
                        </a:rPr>
                        <a:t>Počet uchádzačov z radov absolventov škôl na absolventskej praxi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4 121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1 517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6216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latin typeface="Times New Roman"/>
                          <a:ea typeface="Times New Roman"/>
                          <a:cs typeface="Times New Roman"/>
                        </a:rPr>
                        <a:t>Počet uchádzačov o zamestnanie vo veku do 25 rokov okrem absolventov  škôl na absolventskej praxi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1 859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463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5350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Percento umiestnenia do 3 mesiacov po ukončení absolventskej praxe</a:t>
                      </a:r>
                      <a:endParaRPr lang="sk-SK" sz="16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4,8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72288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</a:t>
                      </a:r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rcento umiestnených cez  iné nástroje APTP v čase hodnotenia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6,3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sk-SK" sz="1600" b="1" i="0" u="none" strike="noStrike" kern="1200" dirty="0">
                          <a:solidFill>
                            <a:srgbClr val="FFFFFF"/>
                          </a:solidFill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XI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</a:rPr>
              <a:t>Teoretická a  praktická príprava zamestnancov  na získanie nových vedomostí a odborných zručností</a:t>
            </a: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13120110183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3. 2006– 30. 6.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algn="ctr">
              <a:buNone/>
            </a:pPr>
            <a:r>
              <a:rPr lang="sk-SK" sz="2800" dirty="0" smtClean="0"/>
              <a:t> </a:t>
            </a:r>
            <a:r>
              <a:rPr lang="sk-SK" sz="2800" i="1" dirty="0" smtClean="0"/>
              <a:t>podpora vzdelávania zamestnancov zamestnávateľa súvisiaca so vznikom nových pracovných miest a udržaním už existujúcich pracovných miest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29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357157" y="2357429"/>
          <a:ext cx="7788683" cy="1912262"/>
        </p:xfrm>
        <a:graphic>
          <a:graphicData uri="http://schemas.openxmlformats.org/drawingml/2006/table">
            <a:tbl>
              <a:tblPr/>
              <a:tblGrid>
                <a:gridCol w="1294318"/>
                <a:gridCol w="1298873"/>
                <a:gridCol w="1298873"/>
                <a:gridCol w="1298873"/>
                <a:gridCol w="1298873"/>
                <a:gridCol w="1298873"/>
              </a:tblGrid>
              <a:tr h="5061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Nástroj APTP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92800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pl-PL" sz="1600" b="1" i="0" u="none" strike="noStrike" dirty="0" smtClean="0">
                          <a:latin typeface="Times New Roman"/>
                        </a:rPr>
                        <a:t>2009</a:t>
                      </a:r>
                      <a:endParaRPr lang="pl-PL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Rok 2004 - 2009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47806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 smtClean="0">
                          <a:latin typeface="Times New Roman"/>
                        </a:rPr>
                        <a:t>§47</a:t>
                      </a:r>
                      <a:endParaRPr lang="sk-SK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0,00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293</a:t>
                      </a:r>
                      <a:r>
                        <a:rPr lang="sk-SK" sz="1600" b="0" i="0" u="none" strike="noStrike" baseline="0" dirty="0" smtClean="0">
                          <a:latin typeface="Times New Roman"/>
                        </a:rPr>
                        <a:t> 132,14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1 130 822,18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 smtClean="0">
                          <a:latin typeface="Times New Roman"/>
                        </a:rPr>
                        <a:t>2 104 676,18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3 528</a:t>
                      </a:r>
                      <a:r>
                        <a:rPr lang="sk-SK" sz="1600" b="0" i="1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630,51</a:t>
                      </a:r>
                      <a:endParaRPr lang="sk-SK" sz="1600" b="0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714355"/>
          <a:ext cx="8786873" cy="5560426"/>
        </p:xfrm>
        <a:graphic>
          <a:graphicData uri="http://schemas.openxmlformats.org/drawingml/2006/table">
            <a:tbl>
              <a:tblPr/>
              <a:tblGrid>
                <a:gridCol w="878687"/>
                <a:gridCol w="5403810"/>
                <a:gridCol w="893449"/>
                <a:gridCol w="1610927"/>
              </a:tblGrid>
              <a:tr h="28575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5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osôb zúčastnených na aktivitách projektu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1 540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2 129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Počet vytvorených PM pre znevýhodnených </a:t>
                      </a:r>
                      <a:r>
                        <a:rPr lang="sk-SK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UoZ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81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vytvorených PM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samozamestnaním</a:t>
                      </a:r>
                      <a:endParaRPr lang="sk-SK" sz="1600" b="0" i="0" u="none" strike="noStrike" dirty="0">
                        <a:latin typeface="Times New Roman"/>
                      </a:endParaRP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1 440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2 050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zamestnávateľov zapojených do aktivít projektu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755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77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PM pre  znevýhodnených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UoZ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 u zamestnávateľov, ktoré boli zrušené pred ukončením DD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3194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PM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samozamestnaním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, ktoré boli zrušené pred ukončením DD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7620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osôb, ktoré ostávajú umiestnené na TP v období do 6. mesiaca od ukončenia DD na podporu PM u zamestnávateľov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6 % z vytvorených PM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6114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osôb, ktoré ostávajú umiestnené na TP v období po 12. mesiacoch od ukončenia DD na podporu PM u zamestnávateľov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0 % z vytvorených PM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131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podporovaných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samozamestnávateľov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, ktorí ostávajú umiestnení na TP v období do 6. mesiaca od ukončenia DD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35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78 % z vytvorených PM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64131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% podiel podporovaných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samozamestnávateľov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, ktorí ostávajú umiestnení na TP v období po 12. mesiacoch od ukončenia DD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75 % z vytvorených PM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53174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latin typeface="Times New Roman"/>
                        </a:rPr>
                        <a:t>Počet znevýhodnených </a:t>
                      </a:r>
                      <a:r>
                        <a:rPr lang="sk-SK" sz="1600" b="0" i="0" u="none" strike="noStrike" dirty="0" err="1">
                          <a:latin typeface="Times New Roman"/>
                        </a:rPr>
                        <a:t>UoZ</a:t>
                      </a:r>
                      <a:r>
                        <a:rPr lang="sk-SK" sz="1600" b="0" i="0" u="none" strike="noStrike" dirty="0">
                          <a:latin typeface="Times New Roman"/>
                        </a:rPr>
                        <a:t> umiestnených na TP prostredníctvom NP I</a:t>
                      </a:r>
                    </a:p>
                  </a:txBody>
                  <a:tcPr marL="7454" marR="7454" marT="74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1 116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1 732</a:t>
                      </a:r>
                    </a:p>
                  </a:txBody>
                  <a:tcPr marL="7454" marR="7454" marT="74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2845" y="714355"/>
          <a:ext cx="8786873" cy="5499963"/>
        </p:xfrm>
        <a:graphic>
          <a:graphicData uri="http://schemas.openxmlformats.org/drawingml/2006/table">
            <a:tbl>
              <a:tblPr/>
              <a:tblGrid>
                <a:gridCol w="785817"/>
                <a:gridCol w="5572164"/>
                <a:gridCol w="817965"/>
                <a:gridCol w="1610927"/>
              </a:tblGrid>
              <a:tr h="285753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typ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300" b="1" i="0" u="none" strike="noStrike" dirty="0">
                          <a:latin typeface="Times New Roman"/>
                        </a:rPr>
                        <a:t>názov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1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cieľ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skutočnosť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5719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Výstup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Počet osôb, ktorým bol v rámci projektu poskytnutý príspevok </a:t>
                      </a:r>
                      <a:r>
                        <a:rPr lang="sk-SK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 zvýšenie zručností a kvalifikácie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3 964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5 287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Počet podporených vzdelávacích inštitúcií, ktorým bola poskytnutá podpora v rámci opatrenia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70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187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Počet  projektov  a programov   na stimulovanie požiadaviek zamestnávateľov a zamestnancov na ďalšie vzdelávanie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71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166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401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 programov  pre  zamestnancov štátnej správy a samosprávy,                     na vzdelávanie ktorých bola poskytnutá podpora v rámci  opatrenia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15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67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5719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Výsledok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Pomer osôb v zamestnaní zúčastnených na vzdelávaní  k celkového počtu zamestnancov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48 %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9,01 %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6198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zamestnaných osôb, ktoré   si zvýšili zručnosti a kvalifikáciu v rámci opatrenia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3 964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4 978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7620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realizovaných školiacich a vzdelávacích (aktivít) projektov zameraných na potreby podnikateľských subjektov regiónu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47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96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9536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absolventov vzdelávacích aktivít  pre zamestnancov štátnej správy a samosprávy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1 100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2 168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4786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Zmena v pomere zamestnancov zúčastnených na vzdelávaní k celkovému počtu zamestnancov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25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9,01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571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300" b="1" i="1" u="none" strike="noStrike" dirty="0">
                          <a:latin typeface="Times New Roman"/>
                        </a:rPr>
                        <a:t>Dopad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Vzrast počtu podnikov a inštitúcií vzdelávajúcich  svojich zamestnancov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nárast o 72 </a:t>
                      </a:r>
                    </a:p>
                    <a:p>
                      <a:pPr algn="ctr" fontAlgn="ctr"/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37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8004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latin typeface="Times New Roman"/>
                        </a:rPr>
                        <a:t>Počet  projektov vzdelávania prepojených  na potreby trhu práce</a:t>
                      </a:r>
                      <a:endParaRPr lang="sk-SK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1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96</a:t>
                      </a:r>
                      <a:endParaRPr lang="sk-SK" sz="1400" b="1" i="1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14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5857916"/>
          </a:xfrm>
        </p:spPr>
        <p:txBody>
          <a:bodyPr>
            <a:noAutofit/>
          </a:bodyPr>
          <a:lstStyle/>
          <a:p>
            <a:pPr>
              <a:buNone/>
            </a:pPr>
            <a:endParaRPr lang="sk-SK" sz="1600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Ku koncu sledovaného obdobia bol ukazovateľ počtu zapojených zamestnancov zamestnávateľov vzhľadom k jeho očakávanej hodnote na obdobie rokov 2006- polrok 2009 splnený na 133,37 %.</a:t>
            </a:r>
          </a:p>
          <a:p>
            <a:pPr>
              <a:buNone/>
            </a:pPr>
            <a:r>
              <a:rPr lang="sk-SK" sz="18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V porovnaní s údajmi ku konca roka 2008, nastala úprava počtu zamestnaných osôb 4 978 – 125,58 % z predpokladanej hodnoty do konca polroku 2009).</a:t>
            </a:r>
          </a:p>
          <a:p>
            <a:pPr>
              <a:buNone/>
            </a:pPr>
            <a:r>
              <a:rPr lang="sk-SK" sz="18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Počet absolventov vzdelávacích aktivít pre zamestnancov štátnej správy a samosprávy  2168 osôb.</a:t>
            </a:r>
          </a:p>
          <a:p>
            <a:pPr>
              <a:buNone/>
            </a:pPr>
            <a:r>
              <a:rPr lang="sk-SK" sz="18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V porovnaní s údajom ku koncu roka 2008, v 1. polroku 2009 nastala zmena pomeru zamestnancov zúčastnených na vzdelávaní k celkovému počtu zamestnancov poklesom o 26,26  %, čo bolo pravdepodobne spôsobené tým, že sa do projektu zapojili zamestnávatelia s väčším počtom zamestnancov.</a:t>
            </a:r>
            <a:endParaRPr lang="sk-SK" sz="1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výstupu v %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osôb cieľových skupín zúčastnených na aktivitách projektu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138 %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vytvorených PM pre znevýhodnených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81 %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vytvorených PM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samozamestnaním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142 %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zamestnávateľov zapojených do aktivít projektu 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103 %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výsledku</a:t>
            </a: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PM pre znevýhodnených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u zamestnávateľov, ktoré boli zrušené pred ukončením DD –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zrušených bolo 13 PM - t. j. 65 % z predpokladanej hodnoty ukazovateľa 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PM vytvorených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samozamestnaním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ktoré boli zrušené pred ukončením DD –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zrušených bolo 41 PM - t. j. o 26 PM viac ako sa predpokladalo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 rámci dopadu v %:</a:t>
            </a:r>
            <a:r>
              <a:rPr lang="sk-SK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osôb, ktoré ostávajú umiestnené na TP v období do 6. mesiaca od ukončenia DD na podporu PM u zamestnávateľov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6 % z vytvorených PM 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osôb, ktoré ostávajú umiestnené na TP v období po 12. mesiacoch od ukončenia DD na podporu PM u zamestnávateľov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vytvorené PM neboli udržané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podporovaných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samozamestnávateľov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ktorí ostávajú umiestnení na TP v období do 6. mesiaca od ukončenia DD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78 %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z vytvorených PM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% podiely podporovaných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samozamestnávateľov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, ktorí ostávajú umiestnení na TP v období po 12. mesiacoch od ukončenia DD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75 %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600" b="1" i="1" dirty="0" smtClean="0">
                <a:latin typeface="Arial" pitchFamily="34" charset="0"/>
                <a:cs typeface="Arial" pitchFamily="34" charset="0"/>
              </a:rPr>
              <a:t>z vytvorených PM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k-SK" sz="1600" dirty="0" smtClean="0">
                <a:latin typeface="Arial" pitchFamily="34" charset="0"/>
                <a:cs typeface="Arial" pitchFamily="34" charset="0"/>
              </a:rPr>
              <a:t>pri počte znevýhodnených </a:t>
            </a:r>
            <a:r>
              <a:rPr lang="sk-SK" sz="1600" dirty="0" err="1" smtClean="0">
                <a:latin typeface="Arial" pitchFamily="34" charset="0"/>
                <a:cs typeface="Arial" pitchFamily="34" charset="0"/>
              </a:rPr>
              <a:t>UoZ</a:t>
            </a:r>
            <a:r>
              <a:rPr lang="sk-SK" sz="1600" dirty="0" smtClean="0">
                <a:latin typeface="Arial" pitchFamily="34" charset="0"/>
                <a:cs typeface="Arial" pitchFamily="34" charset="0"/>
              </a:rPr>
              <a:t> umiestnených na trh práce prostredníctvom NP I na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 155 %</a:t>
            </a:r>
            <a:endParaRPr lang="sk-SK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6357958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571480"/>
          </a:xfrm>
        </p:spPr>
        <p:txBody>
          <a:bodyPr>
            <a:no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Plnenie dosiahnutých ukazovateľov NP: </a:t>
            </a:r>
            <a:endParaRPr lang="sk-SK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algn="ctr">
              <a:buNone/>
              <a:defRPr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Národný projekt II – </a:t>
            </a:r>
          </a:p>
          <a:p>
            <a:pPr marL="265113" indent="-265113" algn="ctr">
              <a:buNone/>
              <a:defRPr/>
            </a:pPr>
            <a:r>
              <a:rPr lang="sk-SK" sz="3500" b="1" i="1" dirty="0" smtClean="0">
                <a:solidFill>
                  <a:schemeClr val="tx2">
                    <a:lumMod val="75000"/>
                  </a:schemeClr>
                </a:solidFill>
              </a:rPr>
              <a:t>Podpora zamestnávania </a:t>
            </a:r>
            <a:r>
              <a:rPr lang="sk-SK" sz="3600" b="1" i="1" dirty="0" smtClean="0">
                <a:solidFill>
                  <a:schemeClr val="tx2">
                    <a:lumMod val="75000"/>
                  </a:schemeClr>
                </a:solidFill>
              </a:rPr>
              <a:t>občanov so zdravotným postihnutím</a:t>
            </a:r>
            <a:endParaRPr lang="sk-SK" sz="35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65113" indent="-265113" algn="ctr">
              <a:buNone/>
              <a:defRPr/>
            </a:pP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ITMS: 13110100002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 realizácie projektu: </a:t>
            </a:r>
          </a:p>
          <a:p>
            <a:pPr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2. 2004 – 31. 5. 2009</a:t>
            </a: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r>
              <a:rPr lang="sk-SK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NP:</a:t>
            </a:r>
          </a:p>
          <a:p>
            <a:pPr algn="ctr">
              <a:buNone/>
            </a:pPr>
            <a:r>
              <a:rPr lang="sk-SK" sz="2800" dirty="0" smtClean="0"/>
              <a:t> </a:t>
            </a:r>
            <a:r>
              <a:rPr lang="sk-SK" sz="2800" i="1" dirty="0" smtClean="0"/>
              <a:t>je zvyšovanie zamestnanosti prostredníctvom integrácie občanov so ZP do sveta práce prostredníctvom nových nástrojov APTP založených na princípe </a:t>
            </a:r>
            <a:r>
              <a:rPr lang="sk-SK" sz="2800" i="1" dirty="0" err="1" smtClean="0"/>
              <a:t>nárokovosti</a:t>
            </a:r>
            <a:r>
              <a:rPr lang="sk-SK" sz="2800" i="1" dirty="0" smtClean="0"/>
              <a:t> a na nových podmienkach poskytovania ustanovených v novom zákone o službách zamestnanosti. </a:t>
            </a:r>
          </a:p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4" descr="hlavicka power pointu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5043487" cy="1143000"/>
          </a:xfrm>
          <a:noFill/>
        </p:spPr>
      </p:pic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00063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marL="265113" indent="-265113" algn="ctr">
              <a:buNone/>
              <a:defRPr/>
            </a:pPr>
            <a:endParaRPr lang="sk-SK" sz="29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ESF_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6215082"/>
            <a:ext cx="1990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42846" y="2357430"/>
          <a:ext cx="8858308" cy="2286017"/>
        </p:xfrm>
        <a:graphic>
          <a:graphicData uri="http://schemas.openxmlformats.org/drawingml/2006/table">
            <a:tbl>
              <a:tblPr/>
              <a:tblGrid>
                <a:gridCol w="1104374"/>
                <a:gridCol w="1104374"/>
                <a:gridCol w="1108260"/>
                <a:gridCol w="1108260"/>
                <a:gridCol w="1108260"/>
                <a:gridCol w="1108260"/>
                <a:gridCol w="1108260"/>
                <a:gridCol w="1108260"/>
              </a:tblGrid>
              <a:tr h="2981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Nástroj APTP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Čerpanie finančných prostriedkov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54665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latin typeface="Times New Roman"/>
                        </a:rPr>
                        <a:t>Rok 2008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latin typeface="Times New Roman"/>
                        </a:rPr>
                        <a:t>Rok </a:t>
                      </a:r>
                      <a:r>
                        <a:rPr lang="pl-PL" sz="1600" b="1" i="0" u="none" strike="noStrike" dirty="0" smtClean="0">
                          <a:latin typeface="Times New Roman"/>
                        </a:rPr>
                        <a:t>2009</a:t>
                      </a:r>
                      <a:endParaRPr lang="pl-PL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Rok 2004 - 2009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81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latin typeface="Times New Roman"/>
                        </a:rPr>
                        <a:t>§ 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1 179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15 652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165 031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192 454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172 795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8 297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555 408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81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latin typeface="Times New Roman"/>
                        </a:rPr>
                        <a:t>§ 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2 808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35 990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123 768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126 984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120 845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410 395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81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latin typeface="Times New Roman"/>
                        </a:rPr>
                        <a:t>§ 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315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8 784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66 952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91 623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93 387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28 339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289 400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9817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latin typeface="Times New Roman"/>
                        </a:rPr>
                        <a:t>§ 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401 521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310 553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297 466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481 890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latin typeface="Times New Roman"/>
                        </a:rPr>
                        <a:t>6 880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1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1 498 310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9817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Spolu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4 302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461 947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666 303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708 527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868 918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43 516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2 753 513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Čerpanie FP v €: </a:t>
            </a:r>
            <a:br>
              <a:rPr lang="sk-SK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1942</Words>
  <Application>Microsoft Office PowerPoint</Application>
  <PresentationFormat>Prezentácia na obrazovke (4:3)</PresentationFormat>
  <Paragraphs>726</Paragraphs>
  <Slides>51</Slides>
  <Notes>50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51</vt:i4>
      </vt:variant>
    </vt:vector>
  </HeadingPairs>
  <TitlesOfParts>
    <vt:vector size="52" baseType="lpstr">
      <vt:lpstr>Motív Office</vt:lpstr>
      <vt:lpstr> Programové obdobie 2004 – 2006 </vt:lpstr>
      <vt:lpstr>Snímka 2</vt:lpstr>
      <vt:lpstr>Snímka 3</vt:lpstr>
      <vt:lpstr> Čerpanie FP v €:  </vt:lpstr>
      <vt:lpstr>Stav dosiahnutých ukazovateľov NP: </vt:lpstr>
      <vt:lpstr>Plnenie dosiahnutých ukazovateľov NP: </vt:lpstr>
      <vt:lpstr>Snímka 7</vt:lpstr>
      <vt:lpstr>Snímka 8</vt:lpstr>
      <vt:lpstr> Čerpanie FP v €:  </vt:lpstr>
      <vt:lpstr>Stav dosiahnutých ukazovateľov NP: </vt:lpstr>
      <vt:lpstr>Plnenie dosiahnutých ukazovateľov NP: </vt:lpstr>
      <vt:lpstr>Snímka 12</vt:lpstr>
      <vt:lpstr>Snímka 13</vt:lpstr>
      <vt:lpstr> Čerpanie FP v €:  </vt:lpstr>
      <vt:lpstr>Stav dosiahnutých ukazovateľov NP: </vt:lpstr>
      <vt:lpstr>Plnenie dosiahnutých ukazovateľov NP: </vt:lpstr>
      <vt:lpstr>Snímka 17</vt:lpstr>
      <vt:lpstr>Snímka 18</vt:lpstr>
      <vt:lpstr> Čerpanie FP v €:  </vt:lpstr>
      <vt:lpstr>Stav dosiahnutých ukazovateľov NP: </vt:lpstr>
      <vt:lpstr>Plnenie dosiahnutých ukazovateľov NP: </vt:lpstr>
      <vt:lpstr>Snímka 22</vt:lpstr>
      <vt:lpstr>Snímka 23</vt:lpstr>
      <vt:lpstr> Čerpanie FP v €:  </vt:lpstr>
      <vt:lpstr>Stav dosiahnutých ukazovateľov NP: </vt:lpstr>
      <vt:lpstr>Plnenie dosiahnutých ukazovateľov NP: </vt:lpstr>
      <vt:lpstr>Snímka 27</vt:lpstr>
      <vt:lpstr>Snímka 28</vt:lpstr>
      <vt:lpstr> Čerpanie FP v €:  </vt:lpstr>
      <vt:lpstr>Stav dosiahnutých ukazovateľov NP: </vt:lpstr>
      <vt:lpstr>Plnenie dosiahnutých ukazovateľov NP: </vt:lpstr>
      <vt:lpstr>Snímka 32</vt:lpstr>
      <vt:lpstr>Snímka 33</vt:lpstr>
      <vt:lpstr> Čerpanie FP v €:  </vt:lpstr>
      <vt:lpstr>Stav dosiahnutých ukazovateľov NP: </vt:lpstr>
      <vt:lpstr>Plnenie dosiahnutých ukazovateľov NP: </vt:lpstr>
      <vt:lpstr>Snímka 37</vt:lpstr>
      <vt:lpstr>Snímka 38</vt:lpstr>
      <vt:lpstr> Čerpanie FP v €:  </vt:lpstr>
      <vt:lpstr>Stav dosiahnutých ukazovateľov NP: </vt:lpstr>
      <vt:lpstr>Plnenie dosiahnutých ukazovateľov NP: </vt:lpstr>
      <vt:lpstr>Snímka 42</vt:lpstr>
      <vt:lpstr>Snímka 43</vt:lpstr>
      <vt:lpstr> Čerpanie FP v €:  </vt:lpstr>
      <vt:lpstr>Plnenie dosiahnutých ukazovateľov NP: </vt:lpstr>
      <vt:lpstr>Stav dosiahnutých ukazovateľov NP: </vt:lpstr>
      <vt:lpstr>Snímka 47</vt:lpstr>
      <vt:lpstr>Snímka 48</vt:lpstr>
      <vt:lpstr> Čerpanie FP v €:  </vt:lpstr>
      <vt:lpstr>Stav dosiahnutých ukazovateľov NP: </vt:lpstr>
      <vt:lpstr>Plnenie dosiahnutých ukazovateľov NP: </vt:lpstr>
    </vt:vector>
  </TitlesOfParts>
  <Company>UPSVAR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UPSVAR</dc:creator>
  <cp:lastModifiedBy>kristek</cp:lastModifiedBy>
  <cp:revision>61</cp:revision>
  <dcterms:created xsi:type="dcterms:W3CDTF">2010-03-02T08:07:58Z</dcterms:created>
  <dcterms:modified xsi:type="dcterms:W3CDTF">2010-03-10T10:15:38Z</dcterms:modified>
</cp:coreProperties>
</file>