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61" r:id="rId3"/>
    <p:sldId id="258" r:id="rId4"/>
    <p:sldId id="262" r:id="rId5"/>
    <p:sldId id="264" r:id="rId6"/>
    <p:sldId id="263" r:id="rId7"/>
    <p:sldId id="274" r:id="rId8"/>
    <p:sldId id="275" r:id="rId9"/>
    <p:sldId id="276" r:id="rId10"/>
    <p:sldId id="277" r:id="rId11"/>
    <p:sldId id="278" r:id="rId12"/>
    <p:sldId id="269" r:id="rId13"/>
    <p:sldId id="270" r:id="rId14"/>
    <p:sldId id="271" r:id="rId15"/>
    <p:sldId id="272" r:id="rId16"/>
    <p:sldId id="273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3" r:id="rId28"/>
    <p:sldId id="294" r:id="rId29"/>
    <p:sldId id="295" r:id="rId30"/>
    <p:sldId id="296" r:id="rId31"/>
    <p:sldId id="297" r:id="rId32"/>
    <p:sldId id="300" r:id="rId33"/>
    <p:sldId id="301" r:id="rId34"/>
    <p:sldId id="302" r:id="rId35"/>
    <p:sldId id="303" r:id="rId36"/>
    <p:sldId id="304" r:id="rId37"/>
    <p:sldId id="317" r:id="rId38"/>
    <p:sldId id="318" r:id="rId39"/>
    <p:sldId id="319" r:id="rId40"/>
    <p:sldId id="320" r:id="rId41"/>
    <p:sldId id="321" r:id="rId42"/>
    <p:sldId id="324" r:id="rId43"/>
    <p:sldId id="325" r:id="rId44"/>
    <p:sldId id="326" r:id="rId45"/>
    <p:sldId id="327" r:id="rId46"/>
    <p:sldId id="328" r:id="rId47"/>
    <p:sldId id="350" r:id="rId48"/>
    <p:sldId id="351" r:id="rId49"/>
    <p:sldId id="352" r:id="rId50"/>
    <p:sldId id="353" r:id="rId51"/>
    <p:sldId id="354" r:id="rId52"/>
    <p:sldId id="355" r:id="rId53"/>
    <p:sldId id="356" r:id="rId54"/>
    <p:sldId id="357" r:id="rId55"/>
    <p:sldId id="358" r:id="rId56"/>
    <p:sldId id="359" r:id="rId57"/>
    <p:sldId id="361" r:id="rId58"/>
    <p:sldId id="362" r:id="rId59"/>
    <p:sldId id="363" r:id="rId60"/>
    <p:sldId id="364" r:id="rId61"/>
    <p:sldId id="365" r:id="rId62"/>
    <p:sldId id="366" r:id="rId63"/>
    <p:sldId id="367" r:id="rId64"/>
    <p:sldId id="368" r:id="rId65"/>
    <p:sldId id="369" r:id="rId66"/>
    <p:sldId id="370" r:id="rId6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09707-BA01-4945-9A3F-939EA99AF272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3878D-31F0-461F-8D23-9C74419DE1E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15</a:t>
            </a:fld>
            <a:endParaRPr lang="sk-S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16</a:t>
            </a:fld>
            <a:endParaRPr lang="sk-S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18</a:t>
            </a:fld>
            <a:endParaRPr lang="sk-S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19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20</a:t>
            </a:fld>
            <a:endParaRPr lang="sk-S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21</a:t>
            </a:fld>
            <a:endParaRPr lang="sk-S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22</a:t>
            </a:fld>
            <a:endParaRPr lang="sk-S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23</a:t>
            </a:fld>
            <a:endParaRPr lang="sk-S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24</a:t>
            </a:fld>
            <a:endParaRPr lang="sk-S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26</a:t>
            </a:fld>
            <a:endParaRPr lang="sk-S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27</a:t>
            </a:fld>
            <a:endParaRPr lang="sk-S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28</a:t>
            </a:fld>
            <a:endParaRPr lang="sk-S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29</a:t>
            </a:fld>
            <a:endParaRPr lang="sk-S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30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31</a:t>
            </a:fld>
            <a:endParaRPr lang="sk-S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32</a:t>
            </a:fld>
            <a:endParaRPr lang="sk-SK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33</a:t>
            </a:fld>
            <a:endParaRPr lang="sk-SK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34</a:t>
            </a:fld>
            <a:endParaRPr lang="sk-SK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35</a:t>
            </a:fld>
            <a:endParaRPr lang="sk-SK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36</a:t>
            </a:fld>
            <a:endParaRPr lang="sk-SK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37</a:t>
            </a:fld>
            <a:endParaRPr lang="sk-SK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38</a:t>
            </a:fld>
            <a:endParaRPr lang="sk-SK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39</a:t>
            </a:fld>
            <a:endParaRPr lang="sk-SK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40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41</a:t>
            </a:fld>
            <a:endParaRPr lang="sk-SK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42</a:t>
            </a:fld>
            <a:endParaRPr lang="sk-SK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43</a:t>
            </a:fld>
            <a:endParaRPr lang="sk-SK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44</a:t>
            </a:fld>
            <a:endParaRPr lang="sk-SK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45</a:t>
            </a:fld>
            <a:endParaRPr lang="sk-SK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46</a:t>
            </a:fld>
            <a:endParaRPr lang="sk-SK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47</a:t>
            </a:fld>
            <a:endParaRPr lang="sk-SK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48</a:t>
            </a:fld>
            <a:endParaRPr lang="sk-SK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49</a:t>
            </a:fld>
            <a:endParaRPr lang="sk-SK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50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51</a:t>
            </a:fld>
            <a:endParaRPr lang="sk-SK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52</a:t>
            </a:fld>
            <a:endParaRPr lang="sk-SK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53</a:t>
            </a:fld>
            <a:endParaRPr lang="sk-SK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54</a:t>
            </a:fld>
            <a:endParaRPr lang="sk-SK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55</a:t>
            </a:fld>
            <a:endParaRPr lang="sk-SK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56</a:t>
            </a:fld>
            <a:endParaRPr lang="sk-SK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57</a:t>
            </a:fld>
            <a:endParaRPr lang="sk-SK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58</a:t>
            </a:fld>
            <a:endParaRPr lang="sk-SK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59</a:t>
            </a:fld>
            <a:endParaRPr lang="sk-SK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60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61</a:t>
            </a:fld>
            <a:endParaRPr lang="sk-SK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62</a:t>
            </a:fld>
            <a:endParaRPr lang="sk-SK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63</a:t>
            </a:fld>
            <a:endParaRPr lang="sk-SK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64</a:t>
            </a:fld>
            <a:endParaRPr lang="sk-SK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65</a:t>
            </a:fld>
            <a:endParaRPr lang="sk-SK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2214554"/>
            <a:ext cx="8072494" cy="1571636"/>
          </a:xfrm>
        </p:spPr>
        <p:txBody>
          <a:bodyPr>
            <a:noAutofit/>
          </a:bodyPr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Programové obdobie 2004 – 2006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7786742" cy="2214578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Sektorový operačný program Ľudské zdroje</a:t>
            </a:r>
            <a:endParaRPr lang="sk-SK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8913"/>
            <a:ext cx="87852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1000106"/>
          <a:ext cx="8858311" cy="3857654"/>
        </p:xfrm>
        <a:graphic>
          <a:graphicData uri="http://schemas.openxmlformats.org/drawingml/2006/table">
            <a:tbl>
              <a:tblPr/>
              <a:tblGrid>
                <a:gridCol w="785817"/>
                <a:gridCol w="5214974"/>
                <a:gridCol w="1071570"/>
                <a:gridCol w="1785950"/>
              </a:tblGrid>
              <a:tr h="57150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286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4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samozamestnaním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2 785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2 894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samozamestnaním</a:t>
                      </a:r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- ženy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samozamestnaním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- muži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UoZ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začali vykonávať alebo prevádzkovať samostatnú zárobkovú činnosť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2 785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2 894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29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4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9525" marR="9525" marT="9525" marB="0" anchor="ctr"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ostávajú umiestnení na TP po ukončení DD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Plynie dohodnutá doba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Počet znevýhodnených UoZ umiestnených na TP prostredníctvom 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5720" y="1071546"/>
            <a:ext cx="8358246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pracovných miest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- spolu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104 %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pracovných miest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- ženy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pracovných miest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- muži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105 %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uchádzačov o zamestnanie, ktorí začali vykonávať alebo prevádzkovať samostatnú zárobkovú činnosť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104 %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ostávajú umiestnení na TP po ukončení DD – plynie DD (DD trvania pracovného miesta sú 2 roky)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umiestnených na TP prostredníctvom národného projektu 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126 %</a:t>
            </a:r>
            <a:endParaRPr lang="sk-SK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571504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</a:rPr>
              <a:t>Podpora zamestnávania </a:t>
            </a:r>
            <a:r>
              <a:rPr lang="sk-SK" sz="3600" b="1" i="1" dirty="0" smtClean="0">
                <a:solidFill>
                  <a:schemeClr val="tx2">
                    <a:lumMod val="75000"/>
                  </a:schemeClr>
                </a:solidFill>
              </a:rPr>
              <a:t>občanov so zdravotným postihnutím</a:t>
            </a:r>
            <a:endParaRPr lang="sk-SK" sz="35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11210200002</a:t>
            </a:r>
            <a:endParaRPr lang="sk-SK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31. 8.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algn="ctr">
              <a:buNone/>
            </a:pPr>
            <a:r>
              <a:rPr lang="sk-SK" sz="2800" dirty="0" smtClean="0"/>
              <a:t> </a:t>
            </a:r>
            <a:r>
              <a:rPr lang="sk-SK" sz="2800" i="1" dirty="0" smtClean="0"/>
              <a:t>je zvyšovanie zamestnanosti prostredníctvom integrácie občanov so ZP do sveta práce prostredníctvom nových nástrojov APTP založených na princípe </a:t>
            </a:r>
            <a:r>
              <a:rPr lang="sk-SK" sz="2800" i="1" dirty="0" err="1" smtClean="0"/>
              <a:t>nárokovosti</a:t>
            </a:r>
            <a:r>
              <a:rPr lang="sk-SK" sz="2800" i="1" dirty="0" smtClean="0"/>
              <a:t> a na nových podmienkach poskytovania ustanovených v novom zákone o službách zamestnanosti. 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42846" y="2357430"/>
          <a:ext cx="8501122" cy="2292719"/>
        </p:xfrm>
        <a:graphic>
          <a:graphicData uri="http://schemas.openxmlformats.org/drawingml/2006/table">
            <a:tbl>
              <a:tblPr/>
              <a:tblGrid>
                <a:gridCol w="1211401"/>
                <a:gridCol w="1211401"/>
                <a:gridCol w="1215664"/>
                <a:gridCol w="1215664"/>
                <a:gridCol w="1215664"/>
                <a:gridCol w="1215664"/>
                <a:gridCol w="1215664"/>
              </a:tblGrid>
              <a:tr h="298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4665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Rok 2004 - 2009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74 628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541 721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1 843 958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3 357 401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863 045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6 680 753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195 881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1 116 282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1 897 505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2 104 498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357 402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5 671 567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10 322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132 245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217 647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360 375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65 971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786 559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81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3 177 209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3 664 871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3 817 860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latin typeface="Times New Roman"/>
                        </a:rPr>
                        <a:t>81 418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10 741 358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81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Spolu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280 831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4 967 456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7 623 980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9 640 133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1 367 836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23 880 237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1000107"/>
          <a:ext cx="8786873" cy="3866536"/>
        </p:xfrm>
        <a:graphic>
          <a:graphicData uri="http://schemas.openxmlformats.org/drawingml/2006/table">
            <a:tbl>
              <a:tblPr/>
              <a:tblGrid>
                <a:gridCol w="785817"/>
                <a:gridCol w="5357850"/>
                <a:gridCol w="928694"/>
                <a:gridCol w="1714512"/>
              </a:tblGrid>
              <a:tr h="28835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6044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osôb so ZP  umiestnených do CHD a CHP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1 802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697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pracovných asistentov pre osoby so ZP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697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osôb so ZP, ktoré začali samostatne podnikať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017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osôb so ZP, pre ktoré boli  udržané PM formou podpory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8 250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7 492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662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osôb so ZP, ktoré ostávajú v podporovaných PM u zamestnávateľov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67 % z vytvorených PM v roku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1158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so ZP, ktorí stále podnikajú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73 % z vytvorených PM v roku 2004 a 82 % z vytvorených PM v roku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44291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zdravotne postihnutých osôb umiestnených do CHD a CHP 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164 %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pracovných asistentov pre osoby so ZP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137 %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so ZP, ktorí začali samostatne podnikať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148 %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so ZP, pre ktoré boli udržané PM formou podpory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91 %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osôb, ktoré zostávajú v podporovaných PM u zamestnávateľov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 67 %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stále podnikajú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 73 % (z roku 2004) a na 82 % (z roku 2005)</a:t>
            </a:r>
            <a:endParaRPr lang="sk-SK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642942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III –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Vzdelávanie a príprava nezamestnaných pre trh práce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11210300001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30. 04. 2006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dirty="0" smtClean="0"/>
              <a:t>Prispieť k rastu zamestnanosti založenej na kvalifikovanej a flexibilnej pracovnej sile       a uľahčiť vstup a návrat </a:t>
            </a:r>
            <a:r>
              <a:rPr lang="sk-SK" sz="2800" dirty="0" err="1" smtClean="0"/>
              <a:t>UoZ</a:t>
            </a:r>
            <a:r>
              <a:rPr lang="sk-SK" sz="2800" dirty="0" smtClean="0"/>
              <a:t> na TP prostredníctvom programov </a:t>
            </a:r>
            <a:r>
              <a:rPr lang="sk-SK" sz="2800" dirty="0" err="1" smtClean="0"/>
              <a:t>VzPrTP</a:t>
            </a:r>
            <a:r>
              <a:rPr lang="sk-SK" sz="2800" dirty="0" smtClean="0"/>
              <a:t> zodpovedajúcich požiadavkám PM a individuálnym potrebám </a:t>
            </a:r>
            <a:r>
              <a:rPr lang="sk-SK" sz="2800" dirty="0" err="1" smtClean="0"/>
              <a:t>UoZ</a:t>
            </a:r>
            <a:r>
              <a:rPr lang="sk-SK" sz="2800" dirty="0" smtClean="0"/>
              <a:t>.</a:t>
            </a: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28596" y="3000372"/>
            <a:ext cx="7929618" cy="135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zamestnávania nezamestnaných s dôrazom na znevýhodnené skupiny na trhu práce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11210200001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31. 8.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857232"/>
            <a:ext cx="7429552" cy="536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  <p:sp>
        <p:nvSpPr>
          <p:cNvPr id="1158" name="Rectangle 134"/>
          <p:cNvSpPr>
            <a:spLocks noChangeArrowheads="1"/>
          </p:cNvSpPr>
          <p:nvPr/>
        </p:nvSpPr>
        <p:spPr bwMode="auto">
          <a:xfrm>
            <a:off x="357157" y="0"/>
            <a:ext cx="8501123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sk-SK" sz="12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sk-SK" sz="12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sk-SK" sz="1200" dirty="0" smtClean="0">
              <a:latin typeface="Arial" pitchFamily="34" charset="0"/>
              <a:ea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Z  prehľadu  vyplýva, že všetky očakávané merateľné hodnoty, až na výnimku  percenta umiestnenia „jeden mesiac po ukončení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VzPrTP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 a „počet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UoZ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zúčastnených na kurzoch prípravy pre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samozamestnanie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 boli prekročené: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do NP bolo zaradených celkom  58 529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UoZ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a vzdelávacie aktivity ukončilo 56 219 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UoZ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čo </a:t>
            </a: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predstavuje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96,05 %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z celkového počtu absolventov (56 219) sa celkom na TP umiestnilo 26 768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UoZ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čo predstavuje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47,6 %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z celkového počtu absolventov (56 219) bolo 34 825 žien  čo predstavuje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61,9 %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z uvedeného počtu absolventov bolo 23 032 dlhodobo nezamestnaných občanov,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čo predstavuje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41 %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zo strany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UoZ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bol najväčší záujem o 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VzPrTP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zamerané na výpočtovú techniku (20,8 %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z celkového počtu žiadostí),  obchod a služby (20,7 %), robotnícke povolania (18,2 %)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 účtovníctvo (11,1 %)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pod úrovňou 10 % -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ného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záujmu bolo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VzPrTP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zamerané na  techniku administratívy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sk-SK" sz="16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 </a:t>
            </a:r>
            <a:r>
              <a:rPr kumimoji="0" 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VzPrTP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poradenského charakteru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na TP sa umiestnilo najviac absolventov kurzov  zameraných na manažment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sk-SK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 podnikanie, t.j.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59,9 %</a:t>
            </a:r>
            <a:endParaRPr kumimoji="0" 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</a:t>
            </a:r>
            <a:r>
              <a:rPr lang="sk-SK" sz="40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IIIa</a:t>
            </a: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Vzdelávanie a príprava pre trh práce a zamestnanecká prax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11210300482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03. 2006 – 30. 06.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0" lvl="0" indent="0">
              <a:buNone/>
            </a:pPr>
            <a:r>
              <a:rPr lang="sk-SK" sz="2800" dirty="0" smtClean="0"/>
              <a:t>Prispieť k rastu zamestnanosti založenej na kvalifikovanej    a flexibilnej pracovnej sile  a uľahčiť vstup a návrat </a:t>
            </a:r>
            <a:r>
              <a:rPr lang="sk-SK" sz="2800" dirty="0" err="1" smtClean="0"/>
              <a:t>UoZ</a:t>
            </a:r>
            <a:r>
              <a:rPr lang="sk-SK" sz="2800" dirty="0" smtClean="0"/>
              <a:t> na TP prostredníctvom programov </a:t>
            </a:r>
            <a:r>
              <a:rPr lang="sk-SK" sz="2800" dirty="0" err="1" smtClean="0"/>
              <a:t>VzPrTP</a:t>
            </a:r>
            <a:r>
              <a:rPr lang="sk-SK" sz="2800" dirty="0" smtClean="0"/>
              <a:t> zodpovedajúcich požiadavkám PM a individuálnym potrebám </a:t>
            </a:r>
            <a:r>
              <a:rPr lang="sk-SK" sz="2800" dirty="0" err="1" smtClean="0"/>
              <a:t>UoZ</a:t>
            </a:r>
            <a:r>
              <a:rPr lang="sk-SK" sz="2800" dirty="0" smtClean="0"/>
              <a:t>.</a:t>
            </a:r>
          </a:p>
          <a:p>
            <a:pPr marL="0" lvl="0" indent="0">
              <a:buNone/>
            </a:pPr>
            <a:r>
              <a:rPr lang="sk-SK" sz="2800" dirty="0" smtClean="0"/>
              <a:t>Sústavné znižovanie podielu </a:t>
            </a:r>
            <a:r>
              <a:rPr lang="sk-SK" sz="2800" dirty="0" err="1" smtClean="0"/>
              <a:t>UoZ</a:t>
            </a:r>
            <a:r>
              <a:rPr lang="sk-SK" sz="2800" dirty="0" smtClean="0"/>
              <a:t> bez ukončeného základného a stredného odborného vzdelania na celkovom počte </a:t>
            </a:r>
            <a:r>
              <a:rPr lang="sk-SK" sz="2800" dirty="0" err="1" smtClean="0"/>
              <a:t>UoZ</a:t>
            </a:r>
            <a:r>
              <a:rPr lang="sk-SK" sz="2800" dirty="0" smtClean="0"/>
              <a:t>  a  získavanie odborných zručností </a:t>
            </a:r>
            <a:r>
              <a:rPr lang="sk-SK" sz="2800" dirty="0" err="1" smtClean="0"/>
              <a:t>UoZ</a:t>
            </a:r>
            <a:r>
              <a:rPr lang="sk-SK" sz="2800" dirty="0" smtClean="0"/>
              <a:t> formou zamestnaneckej praxe.</a:t>
            </a:r>
            <a:endParaRPr lang="sk-SK" sz="2800" i="1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3652" y="3143248"/>
            <a:ext cx="813669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3"/>
            <a:ext cx="71438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 rámci SOP ĽZ bolo do vzdelávania zaradených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18 287 znevýhodnených </a:t>
            </a:r>
            <a:r>
              <a:rPr lang="sk-SK" sz="1600" b="1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Počet zaradených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do NP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IIIa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v rámci SOP ĽZ presiahol hodnotu ukazovateľa v záväznej osnove o vyše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200%.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Počet osôb, ktoré úspešne ukončili vzdelávacie aktivity presiahol hodnotu ukazovateľa v záväznej osnove o vyše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250%.</a:t>
            </a:r>
          </a:p>
          <a:p>
            <a:pPr marL="0" indent="0">
              <a:buNone/>
            </a:pP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Počas implementácie NP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IIIa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počet žien zaradených do vzdelávacích aktivít predstavoval v priemere vyše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46 %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z celkového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poču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ZoZ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zaradených do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Negatívne dôsledky, ktoré sú spôsobené dopadmi globálnej finančnej krízy výrazne ovplyvnili percento umiestnenia absolventov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 trhu práce.</a:t>
            </a:r>
          </a:p>
          <a:p>
            <a:pPr marL="0" indent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 –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Aktivácia nezamestnaných a nezamestnaných s nízkou motiváciou odkázaných na dávku v hmotnej núdzi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11210120001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2. 2004 – 30. 9.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900" i="1" dirty="0" smtClean="0"/>
              <a:t>Poskytnúť pomoc a podporu tým obciam, právnickým, alebo fyzickým osobám podľa § 52 ods.5 zákona o službách zamestnanosti, ktoré organizovaním aktivačnej činnosti podporovali udržiavanie pracovných návykov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ako prostriedok zvyšovania </a:t>
            </a:r>
            <a:r>
              <a:rPr lang="sk-SK" sz="2900" i="1" dirty="0" err="1" smtClean="0"/>
              <a:t>zamestnateľnosti</a:t>
            </a:r>
            <a:r>
              <a:rPr lang="sk-SK" sz="2900" i="1" dirty="0" smtClean="0"/>
              <a:t>, najmä znevýhodnených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a osôb odkázaných na dávku v hmotnej núdzi.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29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357126" y="2500306"/>
          <a:ext cx="8786874" cy="2071701"/>
        </p:xfrm>
        <a:graphic>
          <a:graphicData uri="http://schemas.openxmlformats.org/drawingml/2006/table">
            <a:tbl>
              <a:tblPr/>
              <a:tblGrid>
                <a:gridCol w="1210793"/>
                <a:gridCol w="1215055"/>
                <a:gridCol w="1215055"/>
                <a:gridCol w="1215055"/>
                <a:gridCol w="1215055"/>
                <a:gridCol w="1215055"/>
                <a:gridCol w="1500806"/>
              </a:tblGrid>
              <a:tr h="5228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02602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2004 - 2008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52283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§52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15 067 404,56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29 193 632,09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29 928 912,37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24 907 933,38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9 759 083,86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108 856 966,26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900" i="1" dirty="0" smtClean="0"/>
              <a:t>je zvyšovanie zamestnanosti a predchádzanie dlhodobej nezamestnanosti prostredníctvom podpory vstupu alebo návratu do zamestnania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s dôrazom na znevýhodnených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, a to prostredníctvom nových nástrojov APTP založených na princípe </a:t>
            </a:r>
            <a:r>
              <a:rPr lang="sk-SK" sz="2900" i="1" dirty="0" err="1" smtClean="0"/>
              <a:t>nárokovosti</a:t>
            </a:r>
            <a:r>
              <a:rPr lang="sk-SK" sz="2900" i="1" dirty="0" smtClean="0"/>
              <a:t> a  na nových podmienkach poskytovania ustanovených v zákone o službách zamestnanosti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357127" y="1214422"/>
          <a:ext cx="8786873" cy="4714908"/>
        </p:xfrm>
        <a:graphic>
          <a:graphicData uri="http://schemas.openxmlformats.org/drawingml/2006/table">
            <a:tbl>
              <a:tblPr/>
              <a:tblGrid>
                <a:gridCol w="878687"/>
                <a:gridCol w="5403810"/>
                <a:gridCol w="893449"/>
                <a:gridCol w="1610927"/>
              </a:tblGrid>
              <a:tr h="33255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osôb, ktoré sa zúčastnili </a:t>
                      </a:r>
                      <a:r>
                        <a:rPr lang="sk-SK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na aktivačných programoch, organizovaných verejnými službami zamestnanosti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250 000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412 177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7707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poskytnutých príspevkov v rámci opatrenia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50 000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39 908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188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Percentuálna miera úspešnosti osôb aktivovaných verejnými službami zamestnanosti na trhu práce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10 %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21,21%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2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Počet  subjektov a organizácií, ktoré realizovali programy v rámci opatrenia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25 895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0909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Rast  miery zamestnanosti osôb, ktoré sa zamestnali na základe  využitia programov v časových intervaloch  po skončení programu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0,57 </a:t>
                      </a: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% - k 31.12.2004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21,21 </a:t>
                      </a: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% - k 31.12.2008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Zníženie počtu poberateľov dávok v hmotnej núdzi 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k 31.12.2004...172 720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b="1" i="0" u="none" strike="noStrike" dirty="0" smtClean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k 31.12.2008...170 079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2000" dirty="0" smtClean="0"/>
              <a:t>pri počte osôb, ktoré sa zúčastnili na aktivačných programoch, organizovaných verejnými </a:t>
            </a:r>
          </a:p>
          <a:p>
            <a:pPr>
              <a:buNone/>
            </a:pPr>
            <a:r>
              <a:rPr lang="sk-SK" sz="2000" dirty="0" smtClean="0"/>
              <a:t>       službami zamestnanosti</a:t>
            </a:r>
            <a:r>
              <a:rPr lang="sk-SK" sz="2000" b="1" dirty="0" smtClean="0"/>
              <a:t> </a:t>
            </a:r>
            <a:r>
              <a:rPr lang="sk-SK" sz="2000" dirty="0" smtClean="0"/>
              <a:t>na</a:t>
            </a:r>
            <a:r>
              <a:rPr lang="sk-SK" sz="2000" b="1" dirty="0" smtClean="0"/>
              <a:t> 165 %</a:t>
            </a:r>
            <a:endParaRPr lang="sk-SK" sz="2000" dirty="0" smtClean="0"/>
          </a:p>
          <a:p>
            <a:pPr lvl="0"/>
            <a:r>
              <a:rPr lang="sk-SK" sz="2000" dirty="0" smtClean="0"/>
              <a:t>pri počte poskytnutých príspevkov v rámci opatrenia</a:t>
            </a:r>
            <a:r>
              <a:rPr lang="sk-SK" sz="2000" b="1" dirty="0" smtClean="0"/>
              <a:t> </a:t>
            </a:r>
            <a:r>
              <a:rPr lang="sk-SK" sz="2000" dirty="0" smtClean="0"/>
              <a:t>na</a:t>
            </a:r>
            <a:r>
              <a:rPr lang="sk-SK" sz="2000" b="1" dirty="0" smtClean="0"/>
              <a:t> 80 %</a:t>
            </a:r>
            <a:endParaRPr lang="sk-SK" sz="2000" dirty="0" smtClean="0"/>
          </a:p>
          <a:p>
            <a:pPr>
              <a:buNone/>
            </a:pP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2000" dirty="0" smtClean="0"/>
              <a:t>miera zamestnanosti osôb, ktoré sa zamestnali na základe  využitia programov v časových intervaloch  po skončení programu sa zvýšila z 0,57 % v roku 2004 na </a:t>
            </a:r>
            <a:r>
              <a:rPr lang="sk-SK" sz="2000" b="1" dirty="0" smtClean="0"/>
              <a:t>21 % - </a:t>
            </a:r>
            <a:r>
              <a:rPr lang="sk-SK" sz="2000" dirty="0" smtClean="0"/>
              <a:t>k 30.6.2008</a:t>
            </a:r>
          </a:p>
          <a:p>
            <a:pPr lvl="0"/>
            <a:r>
              <a:rPr lang="sk-SK" sz="2000" dirty="0" smtClean="0"/>
              <a:t>a v neposlednom rade veľmi pozitívne hodnotíme zníženie počtu poberateľov dávok v hmotnej núdzi od roku 2004 k 30.6.2008 o </a:t>
            </a:r>
            <a:r>
              <a:rPr lang="sk-SK" sz="2000" b="1" dirty="0" smtClean="0"/>
              <a:t>2 641</a:t>
            </a:r>
            <a:r>
              <a:rPr lang="sk-SK" sz="2000" dirty="0" smtClean="0"/>
              <a:t> osôb</a:t>
            </a: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VIIA –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Modernizácia služieb zamestnanosti podporou rozvoja nástrojov a foriem informačných a poradenských služieb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11210110004</a:t>
            </a:r>
            <a:endParaRPr lang="sk-SK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8. 2005 – 31. 12.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i="1" dirty="0" smtClean="0"/>
              <a:t>je zvýšiť  rozsah  a kvalitu služieb zamestnanosti prostredníctvom rozvoja informačných a poradenských služieb. Skvalitniť poskytovanie služieb zamestnanosti s cieľom poskytnúť uchádzačom o zamestnanie, záujemcom o zamestnanie a ostatným klientom služieb zamestnanosti profesionálnu, účinnú pomoc a poradenstvo pri voľbe povolania, výbere zamestnania vrátane zmeny zamestnania a výbere zamestnanca.</a:t>
            </a: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>
              <a:buNone/>
              <a:defRPr/>
            </a:pPr>
            <a:endParaRPr lang="sk-SK" sz="2800" b="1" dirty="0" smtClean="0"/>
          </a:p>
          <a:p>
            <a:pPr marL="265113" indent="-265113">
              <a:buNone/>
              <a:defRPr/>
            </a:pPr>
            <a:endParaRPr lang="sk-SK" sz="2800" b="1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2952446"/>
          <a:ext cx="7786740" cy="1217618"/>
        </p:xfrm>
        <a:graphic>
          <a:graphicData uri="http://schemas.openxmlformats.org/drawingml/2006/table">
            <a:tbl>
              <a:tblPr/>
              <a:tblGrid>
                <a:gridCol w="1557348"/>
                <a:gridCol w="1557348"/>
                <a:gridCol w="1557348"/>
                <a:gridCol w="1557348"/>
                <a:gridCol w="1557348"/>
              </a:tblGrid>
              <a:tr h="4051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  <a:r>
                        <a:rPr lang="pl-PL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v €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2005 – 2008 (</a:t>
                      </a:r>
                      <a:r>
                        <a:rPr lang="sk-SK" sz="1600" b="1" i="0" u="none" strike="noStrike" dirty="0" err="1" smtClean="0">
                          <a:solidFill>
                            <a:srgbClr val="FFFFFF"/>
                          </a:solidFill>
                          <a:latin typeface="Times New Roman"/>
                        </a:rPr>
                        <a:t>kumulatív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)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31243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232 762,30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1 410 092,23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430 311,95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1 499 830,13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3 570 824,57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858311" cy="5603840"/>
        </p:xfrm>
        <a:graphic>
          <a:graphicData uri="http://schemas.openxmlformats.org/drawingml/2006/table">
            <a:tbl>
              <a:tblPr/>
              <a:tblGrid>
                <a:gridCol w="785817"/>
                <a:gridCol w="5429288"/>
                <a:gridCol w="857256"/>
                <a:gridCol w="1785950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osôb cieľových skupín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zúčaStnených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na aktivitách projektu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344 000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1 080 985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poskytnuté preventívne poradenstvo študentom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72 000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172 200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poskytnuté služby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zp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uoz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prehodnoteným Sociálnou poisťovňou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650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14 125</a:t>
                      </a:r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novozriadených a 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dovybavených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pracovísk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179 000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382 099</a:t>
                      </a:r>
                      <a:endParaRPr lang="sk-SK" sz="1400" b="0" i="1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poskytnuté služby v 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ip-zónach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 zariadeniach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umiestnení účastníci aktivít projektu na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 ukončení aktivít projektu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51,37 %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611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prehodnotení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uoz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zp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zapojení do aktivít projektu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81,28 %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57854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funkčné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ip-zóny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zariadenia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100 %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znížená miera dlhodobej nezamestnanosti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k 31. 8. 2005 bola 7,51 %,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k 31. 12. 2008 bola  4,66 % – t.j. zníženie o 2,85 %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zvýšená kvalita a rozsah poskytovaných služieb v 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ip-zónach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 zariadeniach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83,72 %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pri počte osôb cieľových skupín zúčastnených na aktivitách projektu na </a:t>
            </a:r>
            <a:r>
              <a:rPr lang="sk-SK" sz="1600" b="1" dirty="0" smtClean="0"/>
              <a:t>314 %</a:t>
            </a:r>
            <a:endParaRPr lang="sk-SK" sz="1600" dirty="0" smtClean="0"/>
          </a:p>
          <a:p>
            <a:pPr lvl="0"/>
            <a:r>
              <a:rPr lang="sk-SK" sz="1600" dirty="0" smtClean="0"/>
              <a:t>pri poskytnutom preventívnom poradenstve študentom na </a:t>
            </a:r>
            <a:r>
              <a:rPr lang="sk-SK" sz="1600" b="1" dirty="0" smtClean="0"/>
              <a:t>239 %</a:t>
            </a:r>
            <a:endParaRPr lang="sk-SK" sz="1600" dirty="0" smtClean="0"/>
          </a:p>
          <a:p>
            <a:pPr lvl="0"/>
            <a:r>
              <a:rPr lang="sk-SK" sz="1600" dirty="0" smtClean="0"/>
              <a:t>pri </a:t>
            </a:r>
            <a:r>
              <a:rPr lang="sk-SK" sz="1600" cap="all" dirty="0" smtClean="0"/>
              <a:t> </a:t>
            </a:r>
            <a:r>
              <a:rPr lang="sk-SK" sz="1600" dirty="0" smtClean="0"/>
              <a:t>poskytnutých službách </a:t>
            </a:r>
            <a:r>
              <a:rPr lang="sk-SK" sz="1600" dirty="0" err="1" smtClean="0"/>
              <a:t>UoZ</a:t>
            </a:r>
            <a:r>
              <a:rPr lang="sk-SK" sz="1600" dirty="0" smtClean="0"/>
              <a:t> so ZP prehodnoteným SP – na aktivitu bolo zaradených o </a:t>
            </a:r>
            <a:r>
              <a:rPr lang="sk-SK" sz="1600" b="1" dirty="0" smtClean="0"/>
              <a:t>13 475 </a:t>
            </a:r>
            <a:r>
              <a:rPr lang="sk-SK" sz="1600" b="1" dirty="0" err="1" smtClean="0"/>
              <a:t>UoZ</a:t>
            </a:r>
            <a:r>
              <a:rPr lang="sk-SK" sz="1600" b="1" dirty="0" smtClean="0"/>
              <a:t> so ZP viac </a:t>
            </a:r>
            <a:r>
              <a:rPr lang="sk-SK" sz="1600" dirty="0" smtClean="0"/>
              <a:t>ako sa predpokladalo na začiatku NP (aktivita bola ukončená 31. 12. 2006)</a:t>
            </a:r>
          </a:p>
          <a:p>
            <a:pPr lvl="0"/>
            <a:r>
              <a:rPr lang="sk-SK" sz="1600" dirty="0" smtClean="0"/>
              <a:t>pri  počte poskytnutých služieb v IPS, IP - zónach a zariadeniach SVI na </a:t>
            </a:r>
            <a:r>
              <a:rPr lang="sk-SK" sz="1600" b="1" dirty="0" smtClean="0"/>
              <a:t>213 %</a:t>
            </a:r>
            <a:endParaRPr lang="sk-SK" sz="1600" dirty="0" smtClean="0"/>
          </a:p>
          <a:p>
            <a:pPr lvl="0"/>
            <a:r>
              <a:rPr lang="sk-SK" sz="1600" dirty="0" smtClean="0"/>
              <a:t>pri </a:t>
            </a:r>
            <a:r>
              <a:rPr lang="sk-SK" sz="1600" cap="all" dirty="0" smtClean="0"/>
              <a:t> </a:t>
            </a:r>
            <a:r>
              <a:rPr lang="sk-SK" sz="1600" dirty="0" smtClean="0"/>
              <a:t>zriadení a modernizácii</a:t>
            </a:r>
            <a:r>
              <a:rPr lang="sk-SK" sz="1600" cap="all" dirty="0" smtClean="0"/>
              <a:t> </a:t>
            </a:r>
            <a:r>
              <a:rPr lang="sk-SK" sz="1600" dirty="0" smtClean="0"/>
              <a:t> IPS, IP - zón a zariadení na SVI na </a:t>
            </a:r>
            <a:r>
              <a:rPr lang="sk-SK" sz="1600" b="1" dirty="0" smtClean="0"/>
              <a:t>100 %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pri umiestnených účastníkoch aktivít projektu na TP po ukončení aktivít projektu – </a:t>
            </a:r>
            <a:r>
              <a:rPr lang="sk-SK" sz="1600" cap="all" dirty="0" smtClean="0"/>
              <a:t> </a:t>
            </a:r>
            <a:r>
              <a:rPr lang="sk-SK" sz="1600" b="1" cap="all" dirty="0" smtClean="0"/>
              <a:t>51,37 %</a:t>
            </a:r>
            <a:endParaRPr lang="sk-SK" sz="1600" dirty="0" smtClean="0"/>
          </a:p>
          <a:p>
            <a:pPr lvl="0"/>
            <a:r>
              <a:rPr lang="sk-SK" sz="1600" dirty="0" smtClean="0"/>
              <a:t>pri</a:t>
            </a:r>
            <a:r>
              <a:rPr lang="sk-SK" sz="1600" cap="all" dirty="0" smtClean="0"/>
              <a:t> </a:t>
            </a:r>
            <a:r>
              <a:rPr lang="sk-SK" sz="1600" dirty="0" smtClean="0"/>
              <a:t>prehodnotených  </a:t>
            </a:r>
            <a:r>
              <a:rPr lang="sk-SK" sz="1600" dirty="0" err="1" smtClean="0"/>
              <a:t>UoZ</a:t>
            </a:r>
            <a:r>
              <a:rPr lang="sk-SK" sz="1600" dirty="0" smtClean="0"/>
              <a:t> so ZP zapojených do aktivít projektu – </a:t>
            </a:r>
            <a:r>
              <a:rPr lang="sk-SK" sz="1600" b="1" dirty="0" smtClean="0"/>
              <a:t>81,28 %</a:t>
            </a:r>
            <a:endParaRPr lang="sk-SK" sz="1600" dirty="0" smtClean="0"/>
          </a:p>
          <a:p>
            <a:pPr lvl="0"/>
            <a:r>
              <a:rPr lang="sk-SK" sz="1600" dirty="0" smtClean="0"/>
              <a:t>pri</a:t>
            </a:r>
            <a:r>
              <a:rPr lang="sk-SK" sz="1600" b="1" dirty="0" smtClean="0"/>
              <a:t> </a:t>
            </a:r>
            <a:r>
              <a:rPr lang="sk-SK" sz="1600" dirty="0" smtClean="0"/>
              <a:t>funkčných IPS, IP – zónach a zariadeniach na SVI na </a:t>
            </a:r>
            <a:r>
              <a:rPr lang="sk-SK" sz="1600" b="1" dirty="0" smtClean="0"/>
              <a:t>100 % 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/>
              <a:t>pri </a:t>
            </a:r>
            <a:r>
              <a:rPr lang="sk-SK" sz="1600" cap="all" dirty="0" smtClean="0"/>
              <a:t> </a:t>
            </a:r>
            <a:r>
              <a:rPr lang="sk-SK" sz="1600" dirty="0" smtClean="0"/>
              <a:t>zníženej miere dlhodobej nezamestnanosti - k 31. 8. 2005 bola miera dlhodobej nezamestnanosti  7,51 % a k 31. 12. 2008 bola  4,66 %</a:t>
            </a:r>
            <a:r>
              <a:rPr lang="sk-SK" sz="1600" b="1" dirty="0" smtClean="0"/>
              <a:t> – t. j. zníženie o 2,85 %</a:t>
            </a:r>
            <a:endParaRPr lang="sk-SK" sz="1600" dirty="0" smtClean="0"/>
          </a:p>
          <a:p>
            <a:pPr lvl="0"/>
            <a:r>
              <a:rPr lang="sk-SK" sz="1600" dirty="0" smtClean="0"/>
              <a:t>pri</a:t>
            </a:r>
            <a:r>
              <a:rPr lang="sk-SK" sz="1600" b="1" dirty="0" smtClean="0"/>
              <a:t> </a:t>
            </a:r>
            <a:r>
              <a:rPr lang="sk-SK" sz="1600" dirty="0" smtClean="0"/>
              <a:t> zvýšenej kvalite a rozsahu poskytovaných služieb v IPS, IP - zónach a zariadeniach SVI na </a:t>
            </a:r>
            <a:r>
              <a:rPr lang="sk-SK" sz="1600" b="1" dirty="0" smtClean="0"/>
              <a:t> 83,72 %</a:t>
            </a:r>
            <a:endParaRPr lang="sk-SK" sz="1600" dirty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 B – 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Zefektívnenie, modernizácia a zvyšovanie rozsahu odborných poradenských služieb.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11210110005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12. 2005 – 30.6.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endParaRPr lang="sk-SK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ctr">
              <a:buNone/>
              <a:defRPr/>
            </a:pPr>
            <a:r>
              <a:rPr lang="sk-SK" sz="2800" dirty="0" smtClean="0"/>
              <a:t>je modernizácia, zefektívnenie a rozšírenie poskytovania komplexného súboru kvalitných odborných poradenských služieb uchádzačom o zamestnanie, s dôrazom na individuálny prístup, so zámerom zvýšiť ich aktivizáciu a zamestnateľnosť  a  uľahčiť ich uplatnenie sa na trhu práce.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54591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1285862"/>
          <a:ext cx="7786744" cy="4752171"/>
        </p:xfrm>
        <a:graphic>
          <a:graphicData uri="http://schemas.openxmlformats.org/drawingml/2006/table">
            <a:tbl>
              <a:tblPr/>
              <a:tblGrid>
                <a:gridCol w="1946686"/>
                <a:gridCol w="1946686"/>
                <a:gridCol w="1946686"/>
                <a:gridCol w="1946686"/>
              </a:tblGrid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Typ výdavku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Rozpočet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Čerpanie FP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% vyčerpaných FP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1. Personálne náklady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2. Zariadenie / Vybavenie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19 316 000,00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19 056 913,44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98,65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3. Náklady projektu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5 729 790,00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5 440 164,36 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94,94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4. Odpisy vlastného majetku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5. Podpora frekventantov (cieľových skupín)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212 760 710,00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206 025 371,69 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96,83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6. Ostatné náklady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2 193 500,00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1 881 928,13 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85,79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7. Celkové oprávnené náklady projektu (1. - 6.)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240 000 000,00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232 404 377,62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96,83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42846" y="2928934"/>
          <a:ext cx="8715433" cy="1510665"/>
        </p:xfrm>
        <a:graphic>
          <a:graphicData uri="http://schemas.openxmlformats.org/drawingml/2006/table">
            <a:tbl>
              <a:tblPr/>
              <a:tblGrid>
                <a:gridCol w="1241317"/>
                <a:gridCol w="1245686"/>
                <a:gridCol w="1245686"/>
                <a:gridCol w="1245686"/>
                <a:gridCol w="1245686"/>
                <a:gridCol w="1245686"/>
                <a:gridCol w="1245686"/>
              </a:tblGrid>
              <a:tr h="171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2004 - 2008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latin typeface="Times New Roman"/>
                        </a:rPr>
                        <a:t>§ 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7 696 304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22 303 950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21 325 882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6 125 918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310 421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57 762 475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latin typeface="Times New Roman"/>
                        </a:rPr>
                        <a:t>§ 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503 376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4 434 002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6 151 729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5 551 437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latin typeface="Times New Roman"/>
                        </a:rPr>
                        <a:t>704 612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17 345 157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Spolu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8 199 680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26 737 952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27 477 611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11 677 355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1 015 033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75 107 632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214282" y="1428736"/>
          <a:ext cx="8358246" cy="4357717"/>
        </p:xfrm>
        <a:graphic>
          <a:graphicData uri="http://schemas.openxmlformats.org/drawingml/2006/table">
            <a:tbl>
              <a:tblPr/>
              <a:tblGrid>
                <a:gridCol w="835824"/>
                <a:gridCol w="5140211"/>
                <a:gridCol w="849866"/>
                <a:gridCol w="1532345"/>
              </a:tblGrid>
              <a:tr h="3205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Odborné poradenské služby poskytnuté z toho: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150 000 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231 321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Individuálne akčné plány (interné projekty, externé projekty - APZ)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70 000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113 682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Odborné poradenské služby poskytnuté v zariadeniach (KP,PIC – interné projekty, APZ- externé projekty)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30 000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31 862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Iné odborné poradenské služby (externé projekty)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50 000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40 181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Realizácia nadregionálnych projektov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535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Umiestnenie účastníkov projektu na TP</a:t>
                      </a:r>
                      <a:endParaRPr lang="sk-SK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12,6 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33,6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Funkčné zariadenia pre poskytovanie odborného poradenstva  (klub práce)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Skvalitnenie a rozšírenie materiálno-technického vybavenia OPS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sk-SK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sk-SK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286908" cy="5000660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poskytnutých odborných poradenských služieb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154 %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individuálnych akčných plánoch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162 %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poskytnutých odborných poradenských služieb v zariadeniach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106 %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iných poskytnutých odborných poradenských služieb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80 %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realizovaných nadregionálnych projektoch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UoZ na TP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34 %</a:t>
            </a: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 počte vytvorených funkčných zariadení pre poskytovanie odborného poradenstva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fontAlgn="b"/>
            <a:r>
              <a:rPr lang="sk-SK" sz="1600" dirty="0" smtClean="0">
                <a:latin typeface="Arial" pitchFamily="34" charset="0"/>
                <a:cs typeface="Arial" pitchFamily="34" charset="0"/>
              </a:rPr>
              <a:t>pri skvalitnení a rozšírení materiálno-technického vybavenia OPS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</a:p>
          <a:p>
            <a:pPr lvl="0"/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7154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VIII –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Zvýšenie rozsahu a kvality poskytovania sprostredkovateľských služieb 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11210110002</a:t>
            </a:r>
            <a:endParaRPr lang="sk-SK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8. 2004 – 30. 06.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i="1" dirty="0" smtClean="0"/>
              <a:t>je skvalitniť a rozšíriť oblasti poskytovania sprostredkovateľských služieb pre  uchádzačov o zamestnanie a záujemcov o zamestnanie na posilňovanie ich  zručností a podporovanie  pracovnej mobility za účelom zvýšenia ich </a:t>
            </a:r>
            <a:r>
              <a:rPr lang="sk-SK" sz="2800" i="1" dirty="0" err="1" smtClean="0"/>
              <a:t>zamestnateľnosti</a:t>
            </a:r>
            <a:r>
              <a:rPr lang="sk-SK" sz="2800" i="1" dirty="0" smtClean="0"/>
              <a:t> a  opätovnej integrácie na trh práce.</a:t>
            </a: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>
              <a:buNone/>
              <a:defRPr/>
            </a:pPr>
            <a:endParaRPr lang="sk-SK" sz="2800" b="1" dirty="0" smtClean="0"/>
          </a:p>
          <a:p>
            <a:pPr marL="265113" indent="-265113">
              <a:buNone/>
              <a:defRPr/>
            </a:pPr>
            <a:endParaRPr lang="sk-SK" sz="2800" b="1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2786059"/>
          <a:ext cx="7643868" cy="1625122"/>
        </p:xfrm>
        <a:graphic>
          <a:graphicData uri="http://schemas.openxmlformats.org/drawingml/2006/table">
            <a:tbl>
              <a:tblPr/>
              <a:tblGrid>
                <a:gridCol w="1273978"/>
                <a:gridCol w="1273978"/>
                <a:gridCol w="1273978"/>
                <a:gridCol w="1273978"/>
                <a:gridCol w="1273978"/>
                <a:gridCol w="1273978"/>
              </a:tblGrid>
              <a:tr h="49913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  <a:r>
                        <a:rPr lang="pl-PL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v €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61611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2004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2005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2006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2007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2008</a:t>
                      </a:r>
                      <a:endParaRPr lang="sk-SK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2004 – 2009 (</a:t>
                      </a:r>
                      <a:r>
                        <a:rPr lang="sk-SK" sz="1600" b="1" i="0" u="none" strike="noStrike" dirty="0" err="1" smtClean="0">
                          <a:solidFill>
                            <a:srgbClr val="FFFFFF"/>
                          </a:solidFill>
                          <a:latin typeface="Times New Roman"/>
                        </a:rPr>
                        <a:t>kumulatív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)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38494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latin typeface="Arial"/>
                        </a:rPr>
                        <a:t>8 410,27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latin typeface="Arial"/>
                        </a:rPr>
                        <a:t>311 560,77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latin typeface="Arial"/>
                        </a:rPr>
                        <a:t>401 916,42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latin typeface="Arial"/>
                        </a:rPr>
                        <a:t>536 719,21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1 782 354,28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191 106,72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858311" cy="6049602"/>
        </p:xfrm>
        <a:graphic>
          <a:graphicData uri="http://schemas.openxmlformats.org/drawingml/2006/table">
            <a:tbl>
              <a:tblPr/>
              <a:tblGrid>
                <a:gridCol w="785817"/>
                <a:gridCol w="5429288"/>
                <a:gridCol w="857256"/>
                <a:gridCol w="1785950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latin typeface="Times New Roman"/>
                          <a:ea typeface="Times New Roman"/>
                          <a:cs typeface="Times New Roman"/>
                        </a:rPr>
                        <a:t>Informačno-sprostredkovateľské služby POSKYTNUTé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200 000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223 449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latin typeface="Times New Roman"/>
                          <a:ea typeface="Times New Roman"/>
                          <a:cs typeface="Times New Roman"/>
                        </a:rPr>
                        <a:t>oDBORNÁ TERMINOLOGICKÁ PRÍPRAVA POSKYTNUTÁ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7 400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6 124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ZVÝŠENIE ROZSAHU A KVALITY POSKYTOVANIA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SPROSTREDKOVATEľSKÝCH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SLUŽIEB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aktivita ukončená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UChÁDZAČOV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, KTORÝM BUDE POSKYTNUTÝ PRÍSPEVOK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439 aktivita ukončená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POSKYTNUTé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INFormačno-SPROSTREDKovateľské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SLUŽBY PROSTREDNÍCTVOM ÚRADOV PSVR (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pilotnÝch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centier, 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ODb.term.PRÍPRAVY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, PRÍSPEVKU PRE UOZ, INFORMAČNÝCH BALÍKOV A LETÁKOV)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200 000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223 449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611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POSILNENé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ODBORNé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 TERMINOLOGICKÉ ZRUČNOSTI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5 929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57854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VYŠKOLENÍ SPROSTREDKOVATELIA ZA ÚČELOM SKVALITNENIA POSKYTOVANÉHO SÚBORU SPROSTREDK. SLUŽIEB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aktivita ukončená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57854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SPROSTREDKOVANÉ ZAMESTNANIE PROSTREDNÍCTVOM INF. BALÍKOV, INF. MATERIÁLOV A ODBORNEJ TERMINOLOGICKEJ PRIPRAVY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5 500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6 040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57854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UCHÁDZAČOV O ZAMESTNANIE, KTORÝM BOL POSKYTNUTÝ PRÍSPEVOK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439 aktivita ukončená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zriadenie pilotných centier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i="1" dirty="0" smtClean="0"/>
              <a:t>poskytnuté informačno-sprostredkovateľské služby 112 %</a:t>
            </a:r>
            <a:endParaRPr lang="sk-SK" sz="1600" dirty="0" smtClean="0"/>
          </a:p>
          <a:p>
            <a:r>
              <a:rPr lang="sk-SK" sz="1600" i="1" dirty="0" smtClean="0"/>
              <a:t>počet </a:t>
            </a:r>
            <a:r>
              <a:rPr lang="sk-SK" sz="1600" i="1" dirty="0" err="1" smtClean="0"/>
              <a:t>UoZ</a:t>
            </a:r>
            <a:r>
              <a:rPr lang="sk-SK" sz="1600" i="1" dirty="0" smtClean="0"/>
              <a:t>, ktorým bola poskytnutá odborná terminologická príprava   83 %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i="1" dirty="0" smtClean="0"/>
              <a:t>poskytnuté informačno-sprostredkovateľské služby prostredníctvom úradov PSVR (pilotných centier, odb. terminologickej prípravy, príspevku pre </a:t>
            </a:r>
            <a:r>
              <a:rPr lang="sk-SK" sz="1600" i="1" dirty="0" err="1" smtClean="0"/>
              <a:t>UoZ</a:t>
            </a:r>
            <a:r>
              <a:rPr lang="sk-SK" sz="1600" i="1" dirty="0" smtClean="0"/>
              <a:t>, informačných balíkov a letákov) - 112 %</a:t>
            </a:r>
            <a:endParaRPr lang="sk-SK" sz="1600" dirty="0" smtClean="0"/>
          </a:p>
          <a:p>
            <a:r>
              <a:rPr lang="sk-SK" sz="1600" i="1" dirty="0" smtClean="0"/>
              <a:t>posilnené  odborné terminologické zručnosti - 80 %</a:t>
            </a:r>
            <a:endParaRPr lang="sk-SK" sz="1600" dirty="0" smtClean="0"/>
          </a:p>
          <a:p>
            <a:r>
              <a:rPr lang="sk-SK" sz="1600" i="1" dirty="0" smtClean="0"/>
              <a:t>sprostredkované zamestnanie prostredníctvom </a:t>
            </a:r>
            <a:r>
              <a:rPr lang="sk-SK" sz="1600" i="1" dirty="0" err="1" smtClean="0"/>
              <a:t>inf</a:t>
            </a:r>
            <a:r>
              <a:rPr lang="sk-SK" sz="1600" i="1" dirty="0" smtClean="0"/>
              <a:t>. balíkov, </a:t>
            </a:r>
            <a:r>
              <a:rPr lang="sk-SK" sz="1600" i="1" dirty="0" err="1" smtClean="0"/>
              <a:t>inf</a:t>
            </a:r>
            <a:r>
              <a:rPr lang="sk-SK" sz="1600" i="1" dirty="0" smtClean="0"/>
              <a:t>. materiálov a odbornej terminologickej prípravy – 110 %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i="1" dirty="0" smtClean="0"/>
              <a:t>zriadenie pilotných centier – 100% </a:t>
            </a:r>
            <a:endParaRPr lang="sk-SK" sz="1600" dirty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IX – 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Absolventská prax.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11210300002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7. 2004 – 30.6.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endParaRPr lang="sk-SK" sz="2800" dirty="0" smtClean="0"/>
          </a:p>
          <a:p>
            <a:pPr marL="265113" indent="-265113" algn="ctr">
              <a:buNone/>
              <a:defRPr/>
            </a:pPr>
            <a:r>
              <a:rPr lang="sk-SK" sz="2800" dirty="0" smtClean="0"/>
              <a:t>je podpora vstupu absolventov škôl a mladých ľudí do 25 rokov veku do zamestnania s dôrazom na získanie pracovných skúseností a zručností v reálnom pracovnom prostredí prostredníctvom absolventskej praxe, zameranej na zvýšenie ich zamestnateľnosti.</a:t>
            </a:r>
          </a:p>
          <a:p>
            <a:pPr marL="265113" indent="-265113" algn="ctr">
              <a:buNone/>
              <a:defRPr/>
            </a:pPr>
            <a:endParaRPr lang="sk-SK" sz="2800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54591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1285862"/>
          <a:ext cx="7786744" cy="4632562"/>
        </p:xfrm>
        <a:graphic>
          <a:graphicData uri="http://schemas.openxmlformats.org/drawingml/2006/table">
            <a:tbl>
              <a:tblPr/>
              <a:tblGrid>
                <a:gridCol w="1946686"/>
                <a:gridCol w="1946686"/>
                <a:gridCol w="1946686"/>
                <a:gridCol w="1946686"/>
              </a:tblGrid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Typ výdavku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Rozpočet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Čerpanie FP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% vyčerpaných FP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1. Personálne náklady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2. Zariadenie / Vybavenie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3. Náklady projektu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257 700,00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253 853,40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98,50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4. Odpisy vlastného majetku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5. Podpora frekventantov (cieľových skupín)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21 752 587,00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21 739 829,94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99,94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6. Ostatné náklady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100 112,00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99 874,79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99,76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 i="1">
                          <a:latin typeface="Times New Roman"/>
                          <a:ea typeface="Times New Roman"/>
                          <a:cs typeface="Times New Roman"/>
                        </a:rPr>
                        <a:t>7. Celkové oprávnené náklady projektu (1. - 6.)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22 110 399,00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22 093 558,13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99,92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858311" cy="5560426"/>
        </p:xfrm>
        <a:graphic>
          <a:graphicData uri="http://schemas.openxmlformats.org/drawingml/2006/table">
            <a:tbl>
              <a:tblPr/>
              <a:tblGrid>
                <a:gridCol w="785817"/>
                <a:gridCol w="5429288"/>
                <a:gridCol w="857256"/>
                <a:gridCol w="1785950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osôb zúčastnených na aktivitách projektu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36 537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38 871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pre znevýhodnených </a:t>
                      </a:r>
                      <a:r>
                        <a:rPr lang="sk-SK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UoZ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8 820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9 097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samozamestnaním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27 330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27 997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zamestnávateľov zapojených do aktivít projektu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5 685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5 649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PM pre  znevýhodnených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UoZ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u zamestnávateľov, ktoré boli zrušené pred ukončením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PM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samozamestnaním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ktoré boli zrušené pred ukončením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osôb, ktoré ostávajú umiestnené na TP v období do 6. mesiaca od ukončenia DD na podporu PM u zamestnávateľov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26 % z vytvorených PM v roku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611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osôb, ktoré ostávajú umiestnené na TP v období po 12. mesiacoch od ukončenia DD na podporu PM u zamestnávateľov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56 % z vytvorených PM v roku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ostávajú umiestnení na TP v období do 6. mesiaca od ukončenia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36 % z vytvorených PM v roku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ostávajú umiestnení na TP v období po 12. mesiacoch od ukončenia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75 % z vytvorených PM v roku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znevýhodnených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UoZ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umiestnených na TP prostredníctvom NP I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23 694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27 762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214282" y="1428736"/>
          <a:ext cx="8358246" cy="3150532"/>
        </p:xfrm>
        <a:graphic>
          <a:graphicData uri="http://schemas.openxmlformats.org/drawingml/2006/table">
            <a:tbl>
              <a:tblPr/>
              <a:tblGrid>
                <a:gridCol w="835824"/>
                <a:gridCol w="5140211"/>
                <a:gridCol w="849866"/>
                <a:gridCol w="1532345"/>
              </a:tblGrid>
              <a:tr h="3205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UoZ </a:t>
                      </a:r>
                      <a:r>
                        <a:rPr lang="sk-SK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osôb </a:t>
                      </a: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zúčastnených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55 138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61 519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uchádzačov z radov absolventov škôl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37 944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43 861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uchádzačov o zamestnanie vo veku do 25 rokov okrem absolventov  škôl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17 194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17 658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535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Percento umiestnenia do 3 mesiacov po ukončení absolventskej praxe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rcento umiestnených cez  iné nástroje APTP v čase hodnotenia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286908" cy="5000660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zúčastnených na absolventskej praxi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112 %</a:t>
            </a:r>
            <a:endParaRPr lang="sk-SK" sz="1600" dirty="0" smtClean="0">
              <a:latin typeface="Times New Roman"/>
              <a:ea typeface="Times New Roman"/>
              <a:cs typeface="Times New Roman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uchádzačov z radov absolventov škôl zúčastnených na absolventskej praxi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116 %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</a:t>
            </a:r>
            <a:r>
              <a:rPr lang="sk-SK" sz="1600" dirty="0" smtClean="0">
                <a:latin typeface="Times New Roman"/>
                <a:ea typeface="Times New Roman"/>
                <a:cs typeface="Times New Roman"/>
              </a:rPr>
              <a:t>uchádzačov o zamestnanie vo veku do 25 rokov okrem absolventov  škôl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zúčastnených na absolventskej praxi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103 %</a:t>
            </a:r>
          </a:p>
          <a:p>
            <a:pPr lvl="0"/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osôb do 3 mesiacov po ukončení absolventskej praxe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29 %</a:t>
            </a:r>
            <a:endParaRPr lang="sk-SK" sz="1600" dirty="0" smtClean="0">
              <a:latin typeface="Times New Roman"/>
              <a:ea typeface="Times New Roman"/>
              <a:cs typeface="Times New Roman"/>
            </a:endParaRP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cez  iné nástroje APTP v čase hodnotenia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10%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7154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XI –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>
                    <a:lumMod val="75000"/>
                  </a:schemeClr>
                </a:solidFill>
              </a:rPr>
              <a:t>Teoretická a  praktická príprava zamestnancov  na získanie nových vedomostí a odborných zručností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11230210147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3. 2006– 30. 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algn="ctr">
              <a:buNone/>
            </a:pPr>
            <a:r>
              <a:rPr lang="sk-SK" sz="2800" dirty="0" smtClean="0"/>
              <a:t>  </a:t>
            </a:r>
            <a:r>
              <a:rPr lang="sk-SK" sz="2800" i="1" dirty="0" smtClean="0"/>
              <a:t>podpora vzdelávania zamestnancov zamestnávateľa súvisiaca so vznikom nových pracovných miest a udržaním už existujúcich pracovných miest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29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928662" y="2643182"/>
          <a:ext cx="7788683" cy="1912262"/>
        </p:xfrm>
        <a:graphic>
          <a:graphicData uri="http://schemas.openxmlformats.org/drawingml/2006/table">
            <a:tbl>
              <a:tblPr/>
              <a:tblGrid>
                <a:gridCol w="1294318"/>
                <a:gridCol w="1298873"/>
                <a:gridCol w="1298873"/>
                <a:gridCol w="1298873"/>
                <a:gridCol w="1298873"/>
                <a:gridCol w="1298873"/>
              </a:tblGrid>
              <a:tr h="506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2800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pl-PL" sz="1600" b="1" i="0" u="none" strike="noStrike" dirty="0" smtClean="0">
                          <a:latin typeface="Times New Roman"/>
                        </a:rPr>
                        <a:t>2009</a:t>
                      </a:r>
                      <a:endParaRPr lang="pl-PL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Rok 2004 - 2009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7806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 smtClean="0">
                          <a:latin typeface="Times New Roman"/>
                        </a:rPr>
                        <a:t>§47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55 900,30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4 113 391,42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8 952 143,91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11</a:t>
                      </a:r>
                      <a:r>
                        <a:rPr lang="sk-SK" sz="1600" b="0" i="0" u="none" strike="noStrike" baseline="0" dirty="0" smtClean="0">
                          <a:latin typeface="Times New Roman"/>
                        </a:rPr>
                        <a:t> 957 685,69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25 079 121,32</a:t>
                      </a:r>
                      <a:endParaRPr lang="sk-SK" sz="1600" b="0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42845" y="714355"/>
          <a:ext cx="8786873" cy="4999353"/>
        </p:xfrm>
        <a:graphic>
          <a:graphicData uri="http://schemas.openxmlformats.org/drawingml/2006/table">
            <a:tbl>
              <a:tblPr/>
              <a:tblGrid>
                <a:gridCol w="785817"/>
                <a:gridCol w="5572164"/>
                <a:gridCol w="817965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Celkový počet  zúčastnených zamestnancov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42 370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zamestnancov štátnej správy zúčastnených na vzdelávaní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2 223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zamestnancov verejnej správy zúčastnených  na vzdelávaní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8 291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 zapojených zamestnávateľov (spolu špecifické, ako aj odborné školenie )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585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podporených vzdelávacích inštitúcií 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1 133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špecificky vyškolených zamestnancov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2 128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783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 zamestnancov, ktorí úspešne ukončili vzdelávanie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18 780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40 786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6198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zamestnancov štátnej správy, ktorí úspešne ukončili vzdelávanie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2 202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7620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zamestnancov verejnej správy, ktorí úspešne ukončili vzdelávanie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8 051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9536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Zmena v pomere zamestnancov zúčastnených na vzdelávaní k celkovému počtu zamestnancov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 31.12.2008...18,05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 30.6.2009....17,44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Pokles o 0,61 %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udržaných pracovných miest v cieľovej skupine 6 mesiacov po skončení vzdelávacích aktivít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16 700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4429156"/>
          </a:xfrm>
        </p:spPr>
        <p:txBody>
          <a:bodyPr>
            <a:noAutofit/>
          </a:bodyPr>
          <a:lstStyle/>
          <a:p>
            <a:r>
              <a:rPr lang="sk-SK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 celkovom počte  zúčastnených zamestnancov na 149 %</a:t>
            </a:r>
          </a:p>
          <a:p>
            <a:r>
              <a:rPr lang="sk-SK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 počte zapojených zamestnávateľov (spolu špecifické, ako aj odborné školenie ) na 139%</a:t>
            </a:r>
          </a:p>
          <a:p>
            <a:r>
              <a:rPr lang="sk-SK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 počte špecificky vyškolených zamestnancov na 37 % </a:t>
            </a:r>
          </a:p>
          <a:p>
            <a:r>
              <a:rPr lang="sk-SK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 počte zamestnancov, ktorí úspešne ukončili vzdelávanie na 216%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642942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XII 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Modernizácia služieb zamestnanosti prostredníctvom vzdelávania zamestnancov úradov práce, sociálnych vecí a rodiny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  11230320003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1. 2008 – 30. 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3600" i="1" dirty="0" smtClean="0"/>
              <a:t>zabezpečiť inovatívne vzdelávanie zamestnancov v štátnej a verejnej správe úradov práce, na úsekoch služieb zamestnanosti a Európskeho sociálneho fondu, za účelom zvyšovania ich kvality, efektivity a profesionality</a:t>
            </a:r>
            <a:endParaRPr lang="sk-SK" sz="3600" dirty="0" smtClean="0"/>
          </a:p>
          <a:p>
            <a:pPr marL="265113" indent="-265113" algn="ctr">
              <a:buNone/>
              <a:defRPr/>
            </a:pPr>
            <a:endParaRPr lang="sk-SK" sz="35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</p:nvPr>
        </p:nvGraphicFramePr>
        <p:xfrm>
          <a:off x="857224" y="2071678"/>
          <a:ext cx="7643868" cy="2986829"/>
        </p:xfrm>
        <a:graphic>
          <a:graphicData uri="http://schemas.openxmlformats.org/drawingml/2006/table">
            <a:tbl>
              <a:tblPr/>
              <a:tblGrid>
                <a:gridCol w="1976360"/>
                <a:gridCol w="2095606"/>
                <a:gridCol w="1071570"/>
                <a:gridCol w="1250166"/>
                <a:gridCol w="1250166"/>
              </a:tblGrid>
              <a:tr h="345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Názov výdavku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Názov položky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Výška výdavku </a:t>
                      </a:r>
                      <a:endParaRPr lang="sk-SK" sz="10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 roku 2008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latin typeface="+mn-lt"/>
                          <a:ea typeface="Times New Roman"/>
                          <a:cs typeface="Times New Roman"/>
                        </a:rPr>
                        <a:t>Výška</a:t>
                      </a:r>
                      <a:r>
                        <a:rPr lang="sk-SK" sz="10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 výdavku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v roku 2009</a:t>
                      </a:r>
                      <a:endParaRPr lang="sk-SK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Výška výdavku spolu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3054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Nad rámec nástrojov APTP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Personálne výdavky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20 075,68 €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6 571,80 €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26 647,48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3054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Ostatné výdavky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1 279 776,31</a:t>
                      </a:r>
                      <a:r>
                        <a:rPr lang="sk-SK" sz="1000" baseline="0" dirty="0" smtClean="0"/>
                        <a:t>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672 942,76 €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1 952 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719,07</a:t>
                      </a:r>
                      <a:r>
                        <a:rPr lang="sk-SK" sz="11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3054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Publicita projektu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6 792,90 €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8 844,49 €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15 637,39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30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Nástroje APTP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jednotlivé nástroje APTP podľa NP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0,00 €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9890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Celková suma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200" b="1" dirty="0" smtClean="0"/>
                        <a:t>1 306 644,89 €</a:t>
                      </a:r>
                      <a:endParaRPr lang="sk-SK" sz="12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688 359,05 €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1 995 </a:t>
                      </a:r>
                      <a:r>
                        <a:rPr lang="sk-SK" sz="12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003,94 €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cieľových skupín zúčastnených na aktivitách projektu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106 %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pre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102 %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zamestnávateľov zapojených do aktivít projektu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99 %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pre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 zamestnávateľov,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zrušených bolo o 315 PM viac ako sa predpokladalo 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vytvorených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zrušených bolo o 670 PM viac ako sa predpokladalo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osôb, ktoré ostávajú umiestnené na TP v období do 6. mesiaca od ukončenia DD na podporu PM u zamestnávateľov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26 % z vytvorených PM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osôb, ktoré ostávajú umiestnené na TP v období po 12. mesiacoch od ukončenia DD na podporu PM u zamestnávateľov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56 % z vytvorených PM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ostávajú umiestnení na TP v období do 6. mesiaca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36 %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ostávajú umiestnení na TP v období po 12. mesiacoch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75 %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umiestnených na trh práce prostredníctvom NP I 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117 %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000100" y="1428736"/>
          <a:ext cx="7143800" cy="3357586"/>
        </p:xfrm>
        <a:graphic>
          <a:graphicData uri="http://schemas.openxmlformats.org/drawingml/2006/table">
            <a:tbl>
              <a:tblPr/>
              <a:tblGrid>
                <a:gridCol w="1754188"/>
                <a:gridCol w="1754188"/>
                <a:gridCol w="1049017"/>
                <a:gridCol w="1049017"/>
                <a:gridCol w="768695"/>
                <a:gridCol w="768695"/>
              </a:tblGrid>
              <a:tr h="368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typ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názov 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merná jednotka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periodicita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>
                          <a:latin typeface="+mn-lt"/>
                          <a:ea typeface="Times New Roman"/>
                          <a:cs typeface="Times New Roman"/>
                        </a:rPr>
                        <a:t>cieľ 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Skutočnosť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60188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Výstup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Počet zamestnancov zúčastnených na programoch ďalšieho vzdelávania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osoba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štvrťročne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latin typeface="+mn-lt"/>
                          <a:ea typeface="Times New Roman"/>
                          <a:cs typeface="Times New Roman"/>
                        </a:rPr>
                        <a:t>1980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1923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44336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Školiaci program pre personál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program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štvrťročne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12802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Výsledok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000" dirty="0" smtClean="0">
                          <a:latin typeface="+mn-lt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zamestnancov, ktorí ukončili rôzne formy ďalšieho vzdelávania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  <a:cs typeface="Times New Roman"/>
                        </a:rPr>
                        <a:t>osoba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  <a:cs typeface="Times New Roman"/>
                        </a:rPr>
                        <a:t>na konci realizácie aktivity/projektu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1830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1852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47259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Vytvorenie koordinačnej jednotky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  <a:cs typeface="Times New Roman"/>
                        </a:rPr>
                        <a:t>koordinačná jednotka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  <a:cs typeface="Times New Roman"/>
                        </a:rPr>
                        <a:t>na konci realizácie aktivity/ projektu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00066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Dopad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Počet udržaných pracovných miest v cieľ. skupine 6 mesiacov po ukončení projektu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latin typeface="+mn-lt"/>
                          <a:ea typeface="Times New Roman"/>
                          <a:cs typeface="Times New Roman"/>
                        </a:rPr>
                        <a:t>pracovné miesta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latin typeface="+mn-lt"/>
                          <a:ea typeface="Times New Roman"/>
                          <a:cs typeface="Times New Roman"/>
                        </a:rPr>
                        <a:t>6 mesiacov po skončení realizácie aktivity/projektu</a:t>
                      </a: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latin typeface="+mn-lt"/>
                          <a:ea typeface="Times New Roman"/>
                          <a:cs typeface="Times New Roman"/>
                        </a:rPr>
                        <a:t>1830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0" dirty="0" smtClean="0">
                          <a:latin typeface="+mn-lt"/>
                          <a:ea typeface="Times New Roman"/>
                          <a:cs typeface="Times New Roman"/>
                        </a:rPr>
                        <a:t>1568</a:t>
                      </a:r>
                      <a:endParaRPr lang="sk-SK" sz="11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000" dirty="0">
                          <a:latin typeface="+mn-lt"/>
                          <a:ea typeface="Times New Roman"/>
                          <a:cs typeface="Times New Roman"/>
                        </a:rPr>
                        <a:t>Zlepšenie systému predvídania zmien kvalifikačných potrieb na trhu práce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  <a:cs typeface="Times New Roman"/>
                        </a:rPr>
                        <a:t>6 mesiacov po skončení realizácie aktivity/projektu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latin typeface="+mn-lt"/>
                          <a:ea typeface="Times New Roman"/>
                          <a:cs typeface="Times New Roman"/>
                        </a:rPr>
                        <a:t>áno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áno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857784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výstupu v %</a:t>
            </a: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:</a:t>
            </a:r>
          </a:p>
          <a:p>
            <a:r>
              <a:rPr lang="sk-SK" sz="1600" dirty="0" smtClean="0"/>
              <a:t>počet zamestnancov zúčastnených na programoch ďalšieho vzdelávania </a:t>
            </a:r>
            <a:r>
              <a:rPr lang="sk-SK" sz="1600" b="1" dirty="0" smtClean="0"/>
              <a:t> </a:t>
            </a:r>
            <a:r>
              <a:rPr lang="sk-SK" sz="1600" b="1" i="1" dirty="0" smtClean="0"/>
              <a:t>na 97,12 %</a:t>
            </a:r>
            <a:endParaRPr lang="sk-SK" sz="1600" dirty="0" smtClean="0"/>
          </a:p>
          <a:p>
            <a:pPr lvl="0"/>
            <a:r>
              <a:rPr lang="sk-SK" sz="1600" dirty="0" smtClean="0"/>
              <a:t>školiaci program pre personál  </a:t>
            </a:r>
            <a:r>
              <a:rPr lang="sk-SK" sz="1600" b="1" i="1" dirty="0" smtClean="0"/>
              <a:t>na 100 %</a:t>
            </a:r>
            <a:endParaRPr lang="sk-SK" sz="1600" dirty="0" smtClean="0"/>
          </a:p>
          <a:p>
            <a:pPr>
              <a:buNone/>
            </a:pPr>
            <a:r>
              <a:rPr lang="sk-SK" sz="1600" b="1" dirty="0" smtClean="0"/>
              <a:t> </a:t>
            </a:r>
            <a:endParaRPr lang="sk-SK" sz="1600" dirty="0" smtClean="0"/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výsledku v %</a:t>
            </a: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počet zamestnancov, ktorí ukončili rôzne formy ďalšieho vzdelávania  </a:t>
            </a:r>
            <a:r>
              <a:rPr lang="sk-SK" sz="1600" b="1" i="1" dirty="0" smtClean="0"/>
              <a:t>na 101,20 %</a:t>
            </a:r>
            <a:endParaRPr lang="sk-SK" sz="1600" dirty="0" smtClean="0"/>
          </a:p>
          <a:p>
            <a:pPr lvl="0"/>
            <a:r>
              <a:rPr lang="sk-SK" sz="1600" dirty="0" smtClean="0"/>
              <a:t>vytvorenie koordinačnej jednotky</a:t>
            </a:r>
            <a:r>
              <a:rPr lang="sk-SK" sz="1600" b="1" i="1" dirty="0" smtClean="0"/>
              <a:t> na 100 %</a:t>
            </a:r>
          </a:p>
          <a:p>
            <a:pPr lvl="0">
              <a:buNone/>
            </a:pPr>
            <a:endParaRPr lang="sk-SK" sz="1600" dirty="0" smtClean="0"/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dopadu: </a:t>
            </a:r>
            <a:endParaRPr lang="sk-SK" sz="1600" b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lvl="0"/>
            <a:r>
              <a:rPr lang="sk-SK" sz="1600" dirty="0" smtClean="0">
                <a:cs typeface="Arial" pitchFamily="34" charset="0"/>
              </a:rPr>
              <a:t>počet udržaných pracovných miest v cieľovej skupine 6 mesiacov po ukončení projektu </a:t>
            </a:r>
          </a:p>
          <a:p>
            <a:pPr lvl="0">
              <a:buNone/>
            </a:pPr>
            <a:r>
              <a:rPr lang="sk-SK" sz="1600" b="1" i="1" dirty="0" smtClean="0">
                <a:cs typeface="Arial" pitchFamily="34" charset="0"/>
              </a:rPr>
              <a:t>	</a:t>
            </a:r>
            <a:r>
              <a:rPr lang="sk-SK" sz="1600" b="1" i="1" dirty="0" smtClean="0"/>
              <a:t>na 85,68 %</a:t>
            </a:r>
            <a:endParaRPr lang="sk-SK" sz="1600" dirty="0" smtClean="0">
              <a:cs typeface="Arial" pitchFamily="34" charset="0"/>
            </a:endParaRPr>
          </a:p>
          <a:p>
            <a:pPr lvl="0"/>
            <a:r>
              <a:rPr lang="sk-SK" sz="1600" dirty="0" smtClean="0">
                <a:cs typeface="Arial" pitchFamily="34" charset="0"/>
              </a:rPr>
              <a:t>zlepšenie systému predvídania zmien kvalifikačných potrieb na trhu práce  - </a:t>
            </a:r>
            <a:r>
              <a:rPr lang="sk-SK" sz="1600" b="1" dirty="0" smtClean="0">
                <a:cs typeface="Arial" pitchFamily="34" charset="0"/>
              </a:rPr>
              <a:t>áno.</a:t>
            </a:r>
            <a:endParaRPr lang="sk-SK" sz="1600" dirty="0" smtClean="0"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5113" indent="-265113" algn="ctr">
              <a:buNone/>
              <a:defRPr/>
            </a:pPr>
            <a:r>
              <a:rPr lang="sk-SK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XIV  </a:t>
            </a:r>
          </a:p>
          <a:p>
            <a:pPr marL="265113" indent="-265113" algn="ctr">
              <a:buNone/>
              <a:defRPr/>
            </a:pPr>
            <a:r>
              <a:rPr lang="sk-SK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Cielené odborné vzdelávanie zamestnancov úradov práce, sociálnych vecí a rodiny na úsekoch sociálnych vecí a rodiny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  11230320006</a:t>
            </a:r>
          </a:p>
          <a:p>
            <a:pPr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marL="742950" indent="-742950" algn="ctr">
              <a:buNone/>
              <a:defRPr/>
            </a:pPr>
            <a:r>
              <a:rPr lang="sk-SK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4. 2008 – 30. 6. 2009</a:t>
            </a:r>
          </a:p>
          <a:p>
            <a:pPr marL="514350" indent="-514350" algn="ctr">
              <a:buAutoNum type="arabicPeriod"/>
              <a:defRPr/>
            </a:pPr>
            <a:endParaRPr lang="sk-SK" sz="35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47500" lnSpcReduction="20000"/>
          </a:bodyPr>
          <a:lstStyle/>
          <a:p>
            <a:pPr marL="265113" indent="-265113" algn="ctr">
              <a:buNone/>
              <a:defRPr/>
            </a:pPr>
            <a:r>
              <a:rPr lang="sk-SK" sz="8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endParaRPr lang="sk-SK" sz="35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buNone/>
            </a:pPr>
            <a:r>
              <a:rPr lang="sk-SK" sz="5300" i="1" dirty="0" smtClean="0"/>
              <a:t>nadviazať na reformu úseku sociálnych vecí a rodiny a detských domovov vzdelávaním zamestnancov štátnej služby a zamestnancov pri výkone práce vo verejnom záujme a  zmodernizovať výkon štátnej správy na úseku sociálnych veci a rodiny a v detských domovoch prostredníctvom účinného a efektívneho vzdelávania zamestnancov v štátnej službe a  zamestnancov pri výkone práce vo verejnom  záujme za účelom zvyšovania kvality, efektivity a </a:t>
            </a:r>
            <a:r>
              <a:rPr lang="sk-SK" sz="5300" i="1" smtClean="0"/>
              <a:t>profesionality výkonu </a:t>
            </a:r>
            <a:endParaRPr lang="sk-SK" sz="5300" i="1" dirty="0" smtClean="0"/>
          </a:p>
          <a:p>
            <a:pPr algn="ctr">
              <a:lnSpc>
                <a:spcPct val="120000"/>
              </a:lnSpc>
              <a:buNone/>
            </a:pPr>
            <a:r>
              <a:rPr lang="sk-SK" sz="3000" i="1" dirty="0" smtClean="0"/>
              <a:t> 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6" y="2143116"/>
          <a:ext cx="7215237" cy="2801389"/>
        </p:xfrm>
        <a:graphic>
          <a:graphicData uri="http://schemas.openxmlformats.org/drawingml/2006/table">
            <a:tbl>
              <a:tblPr/>
              <a:tblGrid>
                <a:gridCol w="1442032"/>
                <a:gridCol w="1618976"/>
                <a:gridCol w="1384743"/>
                <a:gridCol w="1322378"/>
                <a:gridCol w="1447108"/>
              </a:tblGrid>
              <a:tr h="717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Názov výdavku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Názov položky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Výška výdavku </a:t>
                      </a:r>
                      <a:endParaRPr lang="sk-SK" sz="10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 roku 2008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latin typeface="+mn-lt"/>
                          <a:ea typeface="Times New Roman"/>
                          <a:cs typeface="Times New Roman"/>
                        </a:rPr>
                        <a:t>Výška</a:t>
                      </a:r>
                      <a:r>
                        <a:rPr lang="sk-SK" sz="10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 výdavku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v roku 2009</a:t>
                      </a:r>
                      <a:endParaRPr lang="sk-SK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Výška výdavku spolu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42571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Nad rámec nástrojov APTP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Personálne výdavky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0,00 €</a:t>
                      </a:r>
                      <a:endParaRPr lang="sk-SK" sz="1000" dirty="0"/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Ostatné výdavky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1 269 129,42</a:t>
                      </a:r>
                      <a:r>
                        <a:rPr lang="sk-SK" sz="1000" baseline="0" dirty="0" smtClean="0"/>
                        <a:t>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1 155 856,44 €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2 424 958,86 €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85619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Publicita projektu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12 268,93</a:t>
                      </a:r>
                      <a:r>
                        <a:rPr lang="sk-SK" sz="1000" baseline="0" dirty="0" smtClean="0"/>
                        <a:t> </a:t>
                      </a:r>
                      <a:r>
                        <a:rPr lang="sk-SK" sz="1000" dirty="0" smtClean="0"/>
                        <a:t>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6 366,56 €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18 635,49 €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485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Nástroje APTP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jednotlivé nástroje APTP podľa NP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000" dirty="0" smtClean="0"/>
                        <a:t>0,00 €</a:t>
                      </a:r>
                      <a:endParaRPr lang="sk-SK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000" b="0" dirty="0" smtClean="0"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0,00 €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5864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Celková suma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1200" b="1" dirty="0" smtClean="0"/>
                        <a:t>1 281 398,35 €</a:t>
                      </a:r>
                      <a:endParaRPr lang="sk-SK" sz="12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1 162 223,00 €</a:t>
                      </a:r>
                      <a:endParaRPr lang="sk-SK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2 443 621,35 €</a:t>
                      </a:r>
                      <a:endParaRPr lang="sk-SK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000100" y="1428736"/>
          <a:ext cx="7143800" cy="3528080"/>
        </p:xfrm>
        <a:graphic>
          <a:graphicData uri="http://schemas.openxmlformats.org/drawingml/2006/table">
            <a:tbl>
              <a:tblPr/>
              <a:tblGrid>
                <a:gridCol w="1754188"/>
                <a:gridCol w="1754188"/>
                <a:gridCol w="1049017"/>
                <a:gridCol w="1049017"/>
                <a:gridCol w="768695"/>
                <a:gridCol w="768695"/>
              </a:tblGrid>
              <a:tr h="368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typ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názov 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merná jednotka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+mn-lt"/>
                          <a:ea typeface="Times New Roman"/>
                          <a:cs typeface="Times New Roman"/>
                        </a:rPr>
                        <a:t>periodicita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cieľ 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dirty="0">
                          <a:latin typeface="+mn-lt"/>
                          <a:ea typeface="Times New Roman"/>
                          <a:cs typeface="Times New Roman"/>
                        </a:rPr>
                        <a:t>Skutočnosť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003548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Výstup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latin typeface="+mn-lt"/>
                          <a:ea typeface="Times New Roman"/>
                        </a:rPr>
                        <a:t>Počet zamestnancov zúčastnených na vzdelávacích aktivitách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osoba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ročne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latin typeface="+mn-lt"/>
                          <a:ea typeface="Times New Roman"/>
                        </a:rPr>
                        <a:t>3888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</a:rPr>
                        <a:t>5106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12802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Výsledok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100" dirty="0">
                          <a:latin typeface="+mn-lt"/>
                          <a:ea typeface="Times New Roman"/>
                        </a:rPr>
                        <a:t>Počet zamestnancov, ktorí ukončili vzdelávacie aktivity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osoba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na konci realizácie aktivity/projektu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latin typeface="+mn-lt"/>
                          <a:ea typeface="Times New Roman"/>
                        </a:rPr>
                        <a:t>3500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latin typeface="+mn-lt"/>
                          <a:ea typeface="Times New Roman"/>
                        </a:rPr>
                        <a:t>5104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47259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100" dirty="0">
                          <a:latin typeface="+mn-lt"/>
                          <a:ea typeface="Times New Roman"/>
                        </a:rPr>
                        <a:t>Vytvorenie koordinačnej jednotky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koordinačná jednotka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na konci realizácie aktivity/ projektu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latin typeface="+mn-lt"/>
                          <a:ea typeface="Times New Roman"/>
                        </a:rPr>
                        <a:t>1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latin typeface="+mn-lt"/>
                          <a:ea typeface="Times New Roman"/>
                        </a:rPr>
                        <a:t>1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00066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1100" b="1" i="1" dirty="0">
                          <a:latin typeface="+mn-lt"/>
                          <a:ea typeface="Times New Roman"/>
                          <a:cs typeface="Times New Roman"/>
                        </a:rPr>
                        <a:t>Dopad</a:t>
                      </a:r>
                      <a:endParaRPr lang="sk-SK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463" marR="41463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100">
                          <a:latin typeface="+mn-lt"/>
                          <a:ea typeface="Times New Roman"/>
                        </a:rPr>
                        <a:t>Počet udržaných pracovných miest v cieľovej skupine 6 mesiacov po ukončení projektu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9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>
                          <a:latin typeface="+mn-lt"/>
                          <a:ea typeface="Times New Roman"/>
                        </a:rPr>
                        <a:t>pracovné miesta</a:t>
                      </a:r>
                      <a:endParaRPr lang="sk-SK" sz="9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6 mesiacov po skončení realizácie aktivity/projektu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latin typeface="+mn-lt"/>
                          <a:ea typeface="Times New Roman"/>
                        </a:rPr>
                        <a:t>3500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</a:rPr>
                        <a:t>3440</a:t>
                      </a:r>
                      <a:endParaRPr lang="sk-SK" sz="12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100">
                          <a:latin typeface="+mn-lt"/>
                          <a:ea typeface="Times New Roman"/>
                        </a:rPr>
                        <a:t>Zlepšenie poskytovaných služieb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900" b="1" i="1" dirty="0">
                          <a:latin typeface="+mn-lt"/>
                          <a:ea typeface="Times New Roman"/>
                        </a:rPr>
                        <a:t>6 mesiacov po skončení realizácie aktivity/projektu</a:t>
                      </a:r>
                      <a:endParaRPr lang="sk-SK" sz="9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latin typeface="+mn-lt"/>
                          <a:ea typeface="Times New Roman"/>
                        </a:rPr>
                        <a:t>áno</a:t>
                      </a:r>
                      <a:endParaRPr lang="sk-SK" sz="12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 smtClean="0">
                          <a:latin typeface="+mn-lt"/>
                          <a:ea typeface="Times New Roman"/>
                        </a:rPr>
                        <a:t>áno</a:t>
                      </a:r>
                      <a:endParaRPr lang="sk-SK" sz="12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5720" y="1285860"/>
            <a:ext cx="8358246" cy="3714776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b="1" i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výstupu v %</a:t>
            </a: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počet zamestnancov zúčastnených na vzdelávacích aktivitách </a:t>
            </a:r>
            <a:r>
              <a:rPr lang="sk-SK" sz="1600" b="1" dirty="0" smtClean="0"/>
              <a:t> </a:t>
            </a:r>
            <a:r>
              <a:rPr lang="sk-SK" sz="1600" b="1" i="1" dirty="0" smtClean="0"/>
              <a:t>na 131,33 %</a:t>
            </a:r>
            <a:endParaRPr lang="sk-SK" sz="1600" dirty="0" smtClean="0"/>
          </a:p>
          <a:p>
            <a:pPr>
              <a:buNone/>
            </a:pPr>
            <a:r>
              <a:rPr lang="sk-SK" sz="1600" b="1" dirty="0" smtClean="0"/>
              <a:t> </a:t>
            </a:r>
          </a:p>
          <a:p>
            <a:pPr>
              <a:buNone/>
            </a:pPr>
            <a:endParaRPr lang="sk-SK" sz="1600" dirty="0" smtClean="0"/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výsledku v %</a:t>
            </a: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počet zamestnancov, ktorí ukončili vzdelávacie aktivity  </a:t>
            </a:r>
            <a:r>
              <a:rPr lang="sk-SK" sz="1600" b="1" i="1" dirty="0" smtClean="0"/>
              <a:t>na 145,83 %</a:t>
            </a:r>
            <a:endParaRPr lang="sk-SK" sz="1600" dirty="0" smtClean="0"/>
          </a:p>
          <a:p>
            <a:pPr lvl="0"/>
            <a:r>
              <a:rPr lang="sk-SK" sz="1600" dirty="0" smtClean="0"/>
              <a:t>vytvorenie koordinačnej jednotky</a:t>
            </a:r>
            <a:r>
              <a:rPr lang="sk-SK" sz="1600" b="1" i="1" dirty="0" smtClean="0"/>
              <a:t> na 100 %</a:t>
            </a:r>
            <a:endParaRPr lang="sk-SK" sz="1600" dirty="0" smtClean="0"/>
          </a:p>
          <a:p>
            <a:pPr lvl="0">
              <a:buNone/>
            </a:pPr>
            <a:endParaRPr lang="sk-SK" sz="1600" dirty="0" smtClean="0"/>
          </a:p>
          <a:p>
            <a:pPr>
              <a:buNone/>
            </a:pP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v rámci dopadu: </a:t>
            </a:r>
            <a:endParaRPr lang="sk-SK" sz="1600" b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lvl="0"/>
            <a:r>
              <a:rPr lang="sk-SK" sz="1600" dirty="0" smtClean="0">
                <a:cs typeface="Arial" pitchFamily="34" charset="0"/>
              </a:rPr>
              <a:t>počet udržaných pracovných miest v cieľovej skupine 6 mesiacov po ukončení projektu </a:t>
            </a:r>
          </a:p>
          <a:p>
            <a:pPr lvl="0">
              <a:buNone/>
            </a:pPr>
            <a:r>
              <a:rPr lang="sk-SK" sz="1600" b="1" i="1" dirty="0" smtClean="0">
                <a:cs typeface="Arial" pitchFamily="34" charset="0"/>
              </a:rPr>
              <a:t>	</a:t>
            </a:r>
            <a:r>
              <a:rPr lang="sk-SK" sz="1600" b="1" i="1" dirty="0" smtClean="0"/>
              <a:t>na 98,29 %</a:t>
            </a:r>
            <a:endParaRPr lang="sk-SK" sz="1600" dirty="0" smtClean="0">
              <a:cs typeface="Arial" pitchFamily="34" charset="0"/>
            </a:endParaRPr>
          </a:p>
          <a:p>
            <a:pPr lvl="0"/>
            <a:r>
              <a:rPr lang="sk-SK" sz="1600" dirty="0" smtClean="0">
                <a:cs typeface="Arial" pitchFamily="34" charset="0"/>
              </a:rPr>
              <a:t>zlepšenie poskytovaných služieb  - </a:t>
            </a:r>
            <a:r>
              <a:rPr lang="sk-SK" sz="1600" b="1" dirty="0" smtClean="0">
                <a:cs typeface="Arial" pitchFamily="34" charset="0"/>
              </a:rPr>
              <a:t>áno.</a:t>
            </a:r>
            <a:endParaRPr lang="sk-SK" sz="1600" dirty="0" smtClean="0"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571504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I/A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</a:t>
            </a:r>
            <a:r>
              <a:rPr lang="sk-SK" sz="3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600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samozamestnania</a:t>
            </a:r>
            <a:r>
              <a:rPr lang="sk-SK" sz="3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uchádzačov o zamestnanie</a:t>
            </a:r>
            <a:endParaRPr lang="sk-SK" sz="35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11210200003</a:t>
            </a:r>
            <a:endParaRPr lang="sk-SK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3. 2008 – 30. 10. 2008</a:t>
            </a:r>
            <a:endParaRPr lang="sk-SK" sz="35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algn="ctr">
              <a:buNone/>
            </a:pPr>
            <a:r>
              <a:rPr lang="sk-SK" sz="4000" dirty="0" smtClean="0"/>
              <a:t> </a:t>
            </a:r>
            <a:r>
              <a:rPr lang="sk-SK" sz="2800" i="1" dirty="0" smtClean="0"/>
              <a:t>je zvyšovanie zamestnanosti a predchádzanie dlhodobej nezamestnanosti prostredníctvom podpory vstupu alebo návratu do zamestnania </a:t>
            </a:r>
            <a:r>
              <a:rPr lang="sk-SK" sz="2800" i="1" dirty="0" err="1" smtClean="0"/>
              <a:t>UoZ</a:t>
            </a:r>
            <a:r>
              <a:rPr lang="sk-SK" sz="2800" i="1" dirty="0" smtClean="0"/>
              <a:t> s dôrazom na znevýhodnené skupiny na trhu práce a to poskytovaním príspevku na samostatnú zárobkovú činnosť.</a:t>
            </a:r>
            <a:r>
              <a:rPr lang="sk-SK" sz="3000" i="1" dirty="0" smtClean="0"/>
              <a:t> 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428728" y="2928934"/>
          <a:ext cx="5786478" cy="1257300"/>
        </p:xfrm>
        <a:graphic>
          <a:graphicData uri="http://schemas.openxmlformats.org/drawingml/2006/table">
            <a:tbl>
              <a:tblPr/>
              <a:tblGrid>
                <a:gridCol w="2888157"/>
                <a:gridCol w="2898321"/>
              </a:tblGrid>
              <a:tr h="171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2008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latin typeface="Times New Roman"/>
                        </a:rPr>
                        <a:t>§ 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7 696 304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Spolu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8 199 680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2594</Words>
  <Application>Microsoft Office PowerPoint</Application>
  <PresentationFormat>Prezentácia na obrazovke (4:3)</PresentationFormat>
  <Paragraphs>968</Paragraphs>
  <Slides>66</Slides>
  <Notes>65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66</vt:i4>
      </vt:variant>
    </vt:vector>
  </HeadingPairs>
  <TitlesOfParts>
    <vt:vector size="67" baseType="lpstr">
      <vt:lpstr>Motív Office</vt:lpstr>
      <vt:lpstr> Programové obdobie 2004 – 2006 </vt:lpstr>
      <vt:lpstr>Snímka 2</vt:lpstr>
      <vt:lpstr>Snímka 3</vt:lpstr>
      <vt:lpstr> Čerpanie FP v €:  </vt:lpstr>
      <vt:lpstr>Stav dosiahnutých ukazovateľov NP: </vt:lpstr>
      <vt:lpstr>Plnenie dosiahnutých ukazovateľov NP: </vt:lpstr>
      <vt:lpstr>Snímka 7</vt:lpstr>
      <vt:lpstr>Snímka 8</vt:lpstr>
      <vt:lpstr> Čerpanie FP v €:  </vt:lpstr>
      <vt:lpstr>Stav dosiahnutých ukazovateľov NP: </vt:lpstr>
      <vt:lpstr>Plnenie dosiahnutých ukazovateľov NP: </vt:lpstr>
      <vt:lpstr>Snímka 12</vt:lpstr>
      <vt:lpstr>Snímka 13</vt:lpstr>
      <vt:lpstr> Čerpanie FP v €:  </vt:lpstr>
      <vt:lpstr>Stav dosiahnutých ukazovateľov NP: </vt:lpstr>
      <vt:lpstr>Plnenie dosiahnutých ukazovateľov NP: </vt:lpstr>
      <vt:lpstr>Snímka 17</vt:lpstr>
      <vt:lpstr>Snímka 18</vt:lpstr>
      <vt:lpstr> Čerpanie FP v €:  </vt:lpstr>
      <vt:lpstr>Stav dosiahnutých ukazovateľov NP: </vt:lpstr>
      <vt:lpstr>Plnenie dosiahnutých ukazovateľov NP: </vt:lpstr>
      <vt:lpstr>Snímka 22</vt:lpstr>
      <vt:lpstr>Snímka 23</vt:lpstr>
      <vt:lpstr> Čerpanie FP v €:  </vt:lpstr>
      <vt:lpstr>Stav dosiahnutých ukazovateľov NP: </vt:lpstr>
      <vt:lpstr>Plnenie dosiahnutých ukazovateľov NP: </vt:lpstr>
      <vt:lpstr>Snímka 27</vt:lpstr>
      <vt:lpstr>Snímka 28</vt:lpstr>
      <vt:lpstr> Čerpanie FP v €:  </vt:lpstr>
      <vt:lpstr>Stav dosiahnutých ukazovateľov NP: </vt:lpstr>
      <vt:lpstr>Plnenie dosiahnutých ukazovateľov NP: </vt:lpstr>
      <vt:lpstr>Snímka 32</vt:lpstr>
      <vt:lpstr>Snímka 33</vt:lpstr>
      <vt:lpstr> Čerpanie FP v €:  </vt:lpstr>
      <vt:lpstr>Stav dosiahnutých ukazovateľov NP: </vt:lpstr>
      <vt:lpstr>Plnenie dosiahnutých ukazovateľov NP: </vt:lpstr>
      <vt:lpstr>Snímka 37</vt:lpstr>
      <vt:lpstr>Snímka 38</vt:lpstr>
      <vt:lpstr> Čerpanie FP v €:  </vt:lpstr>
      <vt:lpstr>Stav dosiahnutých ukazovateľov NP: </vt:lpstr>
      <vt:lpstr>Plnenie dosiahnutých ukazovateľov NP: </vt:lpstr>
      <vt:lpstr>Snímka 42</vt:lpstr>
      <vt:lpstr>Snímka 43</vt:lpstr>
      <vt:lpstr> Čerpanie FP v €:  </vt:lpstr>
      <vt:lpstr>Stav dosiahnutých ukazovateľov NP: </vt:lpstr>
      <vt:lpstr>Plnenie dosiahnutých ukazovateľov NP: </vt:lpstr>
      <vt:lpstr>Snímka 47</vt:lpstr>
      <vt:lpstr>Snímka 48</vt:lpstr>
      <vt:lpstr> Čerpanie FP v €:  </vt:lpstr>
      <vt:lpstr>Stav dosiahnutých ukazovateľov NP: </vt:lpstr>
      <vt:lpstr>Plnenie dosiahnutých ukazovateľov NP: </vt:lpstr>
      <vt:lpstr>Snímka 52</vt:lpstr>
      <vt:lpstr>Snímka 53</vt:lpstr>
      <vt:lpstr> Čerpanie FP v €:  </vt:lpstr>
      <vt:lpstr>Stav dosiahnutých ukazovateľov NP: </vt:lpstr>
      <vt:lpstr>Plnenie dosiahnutých ukazovateľov NP: </vt:lpstr>
      <vt:lpstr>Snímka 57</vt:lpstr>
      <vt:lpstr>Snímka 58</vt:lpstr>
      <vt:lpstr> Čerpanie FP v €:  </vt:lpstr>
      <vt:lpstr>Stav dosiahnutých ukazovateľov NP: </vt:lpstr>
      <vt:lpstr>Plnenie dosiahnutých ukazovateľov NP: </vt:lpstr>
      <vt:lpstr>Snímka 62</vt:lpstr>
      <vt:lpstr>Snímka 63</vt:lpstr>
      <vt:lpstr> Čerpanie FP v €:  </vt:lpstr>
      <vt:lpstr>Stav dosiahnutých ukazovateľov NP: </vt:lpstr>
      <vt:lpstr>Plnenie dosiahnutých ukazovateľov NP: </vt:lpstr>
    </vt:vector>
  </TitlesOfParts>
  <Company>UPSVAR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UPSVAR</dc:creator>
  <cp:lastModifiedBy>kristek</cp:lastModifiedBy>
  <cp:revision>75</cp:revision>
  <dcterms:created xsi:type="dcterms:W3CDTF">2010-03-02T08:07:58Z</dcterms:created>
  <dcterms:modified xsi:type="dcterms:W3CDTF">2010-03-10T09:48:05Z</dcterms:modified>
</cp:coreProperties>
</file>